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0C_F897FDD0.xml" ContentType="application/vnd.ms-powerpoint.comments+xml"/>
  <Override PartName="/ppt/comments/modernComment_123_E5E8A242.xml" ContentType="application/vnd.ms-powerpoint.comments+xml"/>
  <Override PartName="/ppt/comments/modernComment_119_772D0ED7.xml" ContentType="application/vnd.ms-powerpoint.comments+xml"/>
  <Override PartName="/ppt/comments/modernComment_117_9F83F01C.xml" ContentType="application/vnd.ms-powerpoint.comments+xml"/>
  <Override PartName="/ppt/comments/modernComment_12D_1F37C21E.xml" ContentType="application/vnd.ms-powerpoint.comments+xml"/>
  <Override PartName="/ppt/comments/modernComment_11D_14A419BF.xml" ContentType="application/vnd.ms-powerpoint.comments+xml"/>
  <Override PartName="/ppt/comments/modernComment_122_6AFF8199.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9" r:id="rId3"/>
    <p:sldId id="271" r:id="rId4"/>
    <p:sldId id="272" r:id="rId5"/>
    <p:sldId id="307" r:id="rId6"/>
    <p:sldId id="308" r:id="rId7"/>
    <p:sldId id="275" r:id="rId8"/>
    <p:sldId id="305" r:id="rId9"/>
    <p:sldId id="296" r:id="rId10"/>
    <p:sldId id="295" r:id="rId11"/>
    <p:sldId id="309" r:id="rId12"/>
    <p:sldId id="306" r:id="rId13"/>
    <p:sldId id="268" r:id="rId14"/>
    <p:sldId id="291" r:id="rId15"/>
    <p:sldId id="281" r:id="rId16"/>
    <p:sldId id="279" r:id="rId17"/>
    <p:sldId id="293" r:id="rId18"/>
    <p:sldId id="282" r:id="rId19"/>
    <p:sldId id="283" r:id="rId20"/>
    <p:sldId id="310" r:id="rId21"/>
    <p:sldId id="269" r:id="rId22"/>
    <p:sldId id="294" r:id="rId23"/>
    <p:sldId id="301" r:id="rId24"/>
    <p:sldId id="285" r:id="rId25"/>
    <p:sldId id="290" r:id="rId26"/>
    <p:sldId id="284" r:id="rId27"/>
    <p:sldId id="289" r:id="rId28"/>
    <p:sldId id="286" r:id="rId29"/>
    <p:sldId id="297" r:id="rId30"/>
    <p:sldId id="304" r:id="rId31"/>
    <p:sldId id="298" r:id="rId32"/>
    <p:sldId id="299" r:id="rId33"/>
    <p:sldId id="300" r:id="rId34"/>
    <p:sldId id="302" r:id="rId35"/>
    <p:sldId id="266" r:id="rId36"/>
    <p:sldId id="257" r:id="rId37"/>
    <p:sldId id="258" r:id="rId38"/>
    <p:sldId id="260" r:id="rId39"/>
    <p:sldId id="261" r:id="rId40"/>
    <p:sldId id="264"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DD7EEF-85EF-38AB-C996-50ADE2FF1B8B}" name="Jim Ianelli" initials="JI" userId="d47bb14cbf46915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59415" autoAdjust="0"/>
  </p:normalViewPr>
  <p:slideViewPr>
    <p:cSldViewPr snapToGrid="0" showGuides="1">
      <p:cViewPr varScale="1">
        <p:scale>
          <a:sx n="78" d="100"/>
          <a:sy n="78" d="100"/>
        </p:scale>
        <p:origin x="138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omments/modernComment_10C_F897FDD0.xml><?xml version="1.0" encoding="utf-8"?>
<p188:cmLst xmlns:a="http://schemas.openxmlformats.org/drawingml/2006/main" xmlns:r="http://schemas.openxmlformats.org/officeDocument/2006/relationships" xmlns:p188="http://schemas.microsoft.com/office/powerpoint/2018/8/main">
  <p188:cm id="{9F18BA5C-5F80-D940-9C4F-A7897BBA4933}" authorId="{01DD7EEF-85EF-38AB-C996-50ADE2FF1B8B}" created="2021-09-18T15:57:02.179">
    <pc:sldMkLst xmlns:pc="http://schemas.microsoft.com/office/powerpoint/2013/main/command">
      <pc:docMk/>
      <pc:sldMk cId="4170710480" sldId="268"/>
    </pc:sldMkLst>
    <p188:txBody>
      <a:bodyPr/>
      <a:lstStyle/>
      <a:p>
        <a:r>
          <a:rPr lang="en-US"/>
          <a:t>L2 and L1 confusing because used differently in the top equation than the others. replace L2 with Lold and L1 w/ L_young?
The last three equations also need work. 
L_ay applies for ages &gt;2
nobody will know what vf_Jy means in last equation, nor will they know what t_bar is…</a:t>
        </a:r>
      </a:p>
    </p188:txBody>
  </p188:cm>
</p188:cmLst>
</file>

<file path=ppt/comments/modernComment_117_9F83F01C.xml><?xml version="1.0" encoding="utf-8"?>
<p188:cmLst xmlns:a="http://schemas.openxmlformats.org/drawingml/2006/main" xmlns:r="http://schemas.openxmlformats.org/officeDocument/2006/relationships" xmlns:p188="http://schemas.microsoft.com/office/powerpoint/2018/8/main">
  <p188:cm id="{9E22DC91-ACA6-B546-8E8C-1A39A70A2D8C}" authorId="{01DD7EEF-85EF-38AB-C996-50ADE2FF1B8B}" created="2021-09-18T16:02:57.143">
    <ac:deMkLst xmlns:ac="http://schemas.microsoft.com/office/drawing/2013/main/command">
      <pc:docMk xmlns:pc="http://schemas.microsoft.com/office/powerpoint/2013/main/command"/>
      <pc:sldMk xmlns:pc="http://schemas.microsoft.com/office/powerpoint/2013/main/command" cId="2676224028" sldId="279"/>
      <ac:spMk id="2" creationId="{00000000-0000-0000-0000-000000000000}"/>
    </ac:deMkLst>
    <p188:txBody>
      <a:bodyPr/>
      <a:lstStyle/>
      <a:p>
        <a:r>
          <a:rPr lang="en-US"/>
          <a:t>anything about M at age?</a:t>
        </a:r>
      </a:p>
    </p188:txBody>
  </p188:cm>
</p188:cmLst>
</file>

<file path=ppt/comments/modernComment_119_772D0ED7.xml><?xml version="1.0" encoding="utf-8"?>
<p188:cmLst xmlns:a="http://schemas.openxmlformats.org/drawingml/2006/main" xmlns:r="http://schemas.openxmlformats.org/officeDocument/2006/relationships" xmlns:p188="http://schemas.microsoft.com/office/powerpoint/2018/8/main">
  <p188:cm id="{7908DBC8-84FF-F348-ACBF-7FF1AB91868A}" authorId="{01DD7EEF-85EF-38AB-C996-50ADE2FF1B8B}" created="2021-09-18T16:02:23.354">
    <pc:sldMkLst xmlns:pc="http://schemas.microsoft.com/office/powerpoint/2013/main/command">
      <pc:docMk/>
      <pc:sldMk cId="1999441623" sldId="281"/>
    </pc:sldMkLst>
    <p188:txBody>
      <a:bodyPr/>
      <a:lstStyle/>
      <a:p>
        <a:r>
          <a:rPr lang="en-US"/>
          <a:t>You know I’m gonna hate on the mesh figure, it shows zero info imho
Pearson one also quite confusing since it implies there’s a variance term involved which is also confusing. 
I’ld love to know if the growth is affected by year or at cohort level. Seems like the latter, so why not just show a matrix of fish body WEIGHT w/ and w/o the temperature effect over time like Jimbo does? these are impossible to interpret (imho, and pea brain)</a:t>
        </a:r>
      </a:p>
    </p188:txBody>
  </p188:cm>
</p188:cmLst>
</file>

<file path=ppt/comments/modernComment_11D_14A419BF.xml><?xml version="1.0" encoding="utf-8"?>
<p188:cmLst xmlns:a="http://schemas.openxmlformats.org/drawingml/2006/main" xmlns:r="http://schemas.openxmlformats.org/officeDocument/2006/relationships" xmlns:p188="http://schemas.microsoft.com/office/powerpoint/2018/8/main">
  <p188:cm id="{A2907622-3DD9-8B42-A63C-9A8A61D69A33}" authorId="{01DD7EEF-85EF-38AB-C996-50ADE2FF1B8B}" created="2021-09-18T16:08:24.213">
    <pc:sldMkLst xmlns:pc="http://schemas.microsoft.com/office/powerpoint/2013/main/command">
      <pc:docMk/>
      <pc:sldMk cId="346298815" sldId="285"/>
    </pc:sldMkLst>
    <p188:replyLst>
      <p188:reply id="{D2471862-3945-C643-BB2F-4B1593E0934A}" authorId="{01DD7EEF-85EF-38AB-C996-50ADE2FF1B8B}" created="2021-09-18T16:09:33.415">
        <p188:txBody>
          <a:bodyPr/>
          <a:lstStyle/>
          <a:p>
            <a:r>
              <a:rPr lang="en-US"/>
              <a:t>also, absolute units matter so should scale relative to the minimum (and exclude tuned ones)</a:t>
            </a:r>
          </a:p>
        </p188:txBody>
      </p188:reply>
    </p188:replyLst>
    <p188:txBody>
      <a:bodyPr/>
      <a:lstStyle/>
      <a:p>
        <a:r>
          <a:rPr lang="en-US"/>
          <a:t>shouldn’t include the tuned ones here</a:t>
        </a:r>
      </a:p>
    </p188:txBody>
  </p188:cm>
</p188:cmLst>
</file>

<file path=ppt/comments/modernComment_122_6AFF8199.xml><?xml version="1.0" encoding="utf-8"?>
<p188:cmLst xmlns:a="http://schemas.openxmlformats.org/drawingml/2006/main" xmlns:r="http://schemas.openxmlformats.org/officeDocument/2006/relationships" xmlns:p188="http://schemas.microsoft.com/office/powerpoint/2018/8/main">
  <p188:cm id="{6B6DD978-163F-C344-96AE-DD1FDE69B11F}" authorId="{01DD7EEF-85EF-38AB-C996-50ADE2FF1B8B}" created="2021-09-18T16:11:53.758">
    <pc:sldMkLst xmlns:pc="http://schemas.microsoft.com/office/powerpoint/2013/main/command">
      <pc:docMk/>
      <pc:sldMk cId="1795129753" sldId="290"/>
    </pc:sldMkLst>
    <p188:txBody>
      <a:bodyPr/>
      <a:lstStyle/>
      <a:p>
        <a:r>
          <a:rPr lang="en-US"/>
          <a:t>dude, when have we ever felt that q for the survey is &gt;1? Am I not remembering things? Seems all these models are “off” if so.</a:t>
        </a:r>
      </a:p>
    </p188:txBody>
  </p188:cm>
</p188:cmLst>
</file>

<file path=ppt/comments/modernComment_123_E5E8A242.xml><?xml version="1.0" encoding="utf-8"?>
<p188:cmLst xmlns:a="http://schemas.openxmlformats.org/drawingml/2006/main" xmlns:r="http://schemas.openxmlformats.org/officeDocument/2006/relationships" xmlns:p188="http://schemas.microsoft.com/office/powerpoint/2018/8/main">
  <p188:cm id="{F4234202-9C80-B249-BF78-90C08EDF830A}" authorId="{01DD7EEF-85EF-38AB-C996-50ADE2FF1B8B}" created="2021-09-18T15:58:41.097">
    <pc:sldMkLst xmlns:pc="http://schemas.microsoft.com/office/powerpoint/2013/main/command">
      <pc:docMk/>
      <pc:sldMk cId="3857228354" sldId="291"/>
    </pc:sldMkLst>
    <p188:txBody>
      <a:bodyPr/>
      <a:lstStyle/>
      <a:p>
        <a:r>
          <a:rPr lang="en-US"/>
          <a:t>nobody will know how to interpret what %wet wt / day means so this plot not very useful (you already showed that there’s a functional relationship)</a:t>
        </a:r>
      </a:p>
    </p188:txBody>
  </p188:cm>
</p188:cmLst>
</file>

<file path=ppt/comments/modernComment_12D_1F37C21E.xml><?xml version="1.0" encoding="utf-8"?>
<p188:cmLst xmlns:a="http://schemas.openxmlformats.org/drawingml/2006/main" xmlns:r="http://schemas.openxmlformats.org/officeDocument/2006/relationships" xmlns:p188="http://schemas.microsoft.com/office/powerpoint/2018/8/main">
  <p188:cm id="{582CD61D-BEDF-F942-A0A7-50CFC673B082}" authorId="{01DD7EEF-85EF-38AB-C996-50ADE2FF1B8B}" created="2021-09-18T16:06:21.501">
    <pc:sldMkLst xmlns:pc="http://schemas.microsoft.com/office/powerpoint/2013/main/command">
      <pc:docMk/>
      <pc:sldMk cId="523747870" sldId="301"/>
    </pc:sldMkLst>
    <p188:replyLst>
      <p188:reply id="{838DA14F-94E5-2C4D-B5A9-84606B33970F}" authorId="{01DD7EEF-85EF-38AB-C996-50ADE2FF1B8B}" created="2021-09-18T16:07:33.550">
        <p188:txBody>
          <a:bodyPr/>
          <a:lstStyle/>
          <a:p>
            <a:r>
              <a:rPr lang="en-US"/>
              <a:t>also the tuned models can’t really be compared for likelihoods right? rho and RMSE yes, maybe omit those?</a:t>
            </a:r>
          </a:p>
        </p188:txBody>
      </p188:reply>
    </p188:replyLst>
    <p188:txBody>
      <a:bodyPr/>
      <a:lstStyle/>
      <a:p>
        <a:r>
          <a:rPr lang="en-US"/>
          <a:t>eww, do we really need yellow and green? Hoping to “retire” this practice…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6FAAA-A3A3-4FC3-80C6-5F76228BBF16}" type="datetimeFigureOut">
              <a:rPr lang="en-US" smtClean="0"/>
              <a:t>9/18/2021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D5AA2-512C-49D3-8E91-267D2F559498}" type="slidenum">
              <a:rPr lang="en-US" smtClean="0"/>
              <a:t>‹#›</a:t>
            </a:fld>
            <a:endParaRPr lang="en-US"/>
          </a:p>
        </p:txBody>
      </p:sp>
    </p:spTree>
    <p:extLst>
      <p:ext uri="{BB962C8B-B14F-4D97-AF65-F5344CB8AC3E}">
        <p14:creationId xmlns:p14="http://schemas.microsoft.com/office/powerpoint/2010/main" val="282720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Tagging study to determine where cod go from winter spawning grounds in western gulf of Alaska. Assess connectivity between GOA and Bering Sea management areas.</a:t>
            </a:r>
          </a:p>
          <a:p>
            <a:endParaRPr lang="en-US" dirty="0"/>
          </a:p>
          <a:p>
            <a:r>
              <a:rPr lang="en-US" dirty="0"/>
              <a:t>Collaboration with the Aleutians East Borough, funding from the cooperative research program. Worked with local fishers to capture and tag cod.</a:t>
            </a:r>
          </a:p>
          <a:p>
            <a:endParaRPr lang="en-US" dirty="0"/>
          </a:p>
          <a:p>
            <a:r>
              <a:rPr lang="en-US" dirty="0"/>
              <a:t>In March 2021, we released 25 satellite tags and 957 conventional tags in the </a:t>
            </a:r>
            <a:r>
              <a:rPr lang="en-US" dirty="0" err="1"/>
              <a:t>Shumagin</a:t>
            </a:r>
            <a:r>
              <a:rPr lang="en-US" dirty="0"/>
              <a:t> Island area. Map shows recovery (pop-up or vessel recapture) locations through August. During the June – August period, 9 of 16 recoveries were in the Bering Sea. More pop-ups to come (some programmed for 180 and 365 days). Geolocation will reconstruct pathways to determine migration timing and pathways.</a:t>
            </a:r>
          </a:p>
        </p:txBody>
      </p:sp>
      <p:sp>
        <p:nvSpPr>
          <p:cNvPr id="4" name="Slide Number Placeholder 3"/>
          <p:cNvSpPr>
            <a:spLocks noGrp="1"/>
          </p:cNvSpPr>
          <p:nvPr>
            <p:ph type="sldNum" sz="quarter" idx="5"/>
          </p:nvPr>
        </p:nvSpPr>
        <p:spPr/>
        <p:txBody>
          <a:bodyPr/>
          <a:lstStyle/>
          <a:p>
            <a:fld id="{95ECD25B-CA24-DB49-99F8-0317875269AE}" type="slidenum">
              <a:rPr lang="en-US" smtClean="0"/>
              <a:t>2</a:t>
            </a:fld>
            <a:endParaRPr lang="en-US"/>
          </a:p>
        </p:txBody>
      </p:sp>
    </p:spTree>
    <p:extLst>
      <p:ext uri="{BB962C8B-B14F-4D97-AF65-F5344CB8AC3E}">
        <p14:creationId xmlns:p14="http://schemas.microsoft.com/office/powerpoint/2010/main" val="727512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688B45-5DB5-4C3B-A193-01391F6843BE}"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151546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88B45-5DB5-4C3B-A193-01391F6843BE}"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1510400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88B45-5DB5-4C3B-A193-01391F6843BE}"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3440664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88B45-5DB5-4C3B-A193-01391F6843BE}"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109199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688B45-5DB5-4C3B-A193-01391F6843BE}" type="datetimeFigureOut">
              <a:rPr lang="en-US" smtClean="0"/>
              <a:t>9/18/2021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279142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688B45-5DB5-4C3B-A193-01391F6843BE}"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286141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688B45-5DB5-4C3B-A193-01391F6843BE}" type="datetimeFigureOut">
              <a:rPr lang="en-US" smtClean="0"/>
              <a:t>9/18/2021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369400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688B45-5DB5-4C3B-A193-01391F6843BE}" type="datetimeFigureOut">
              <a:rPr lang="en-US" smtClean="0"/>
              <a:t>9/18/2021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2451695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688B45-5DB5-4C3B-A193-01391F6843BE}" type="datetimeFigureOut">
              <a:rPr lang="en-US" smtClean="0"/>
              <a:t>9/18/2021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4242421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688B45-5DB5-4C3B-A193-01391F6843BE}"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3439655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688B45-5DB5-4C3B-A193-01391F6843BE}" type="datetimeFigureOut">
              <a:rPr lang="en-US" smtClean="0"/>
              <a:t>9/18/2021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2489391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88B45-5DB5-4C3B-A193-01391F6843BE}" type="datetimeFigureOut">
              <a:rPr lang="en-US" smtClean="0"/>
              <a:t>9/18/2021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E85B1-216B-4DBB-93F7-2DC89AD8ACB4}" type="slidenum">
              <a:rPr lang="en-US" smtClean="0"/>
              <a:t>‹#›</a:t>
            </a:fld>
            <a:endParaRPr lang="en-US"/>
          </a:p>
        </p:txBody>
      </p:sp>
    </p:spTree>
    <p:extLst>
      <p:ext uri="{BB962C8B-B14F-4D97-AF65-F5344CB8AC3E}">
        <p14:creationId xmlns:p14="http://schemas.microsoft.com/office/powerpoint/2010/main" val="6934179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0.png"/><Relationship Id="rId9" Type="http://schemas.microsoft.com/office/2018/10/relationships/comments" Target="../comments/modernComment_10C_F897FDD0.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microsoft.com/office/2018/10/relationships/comments" Target="../comments/modernComment_123_E5E8A24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18/10/relationships/comments" Target="../comments/modernComment_119_772D0ED7.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 Id="rId6" Type="http://schemas.microsoft.com/office/2018/10/relationships/comments" Target="../comments/modernComment_117_9F83F01C.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2D_1F37C21E.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microsoft.com/office/2018/10/relationships/comments" Target="../comments/modernComment_11D_14A419BF.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microsoft.com/office/2018/10/relationships/comments" Target="../comments/modernComment_122_6AFF8199.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jpg"/><Relationship Id="rId4" Type="http://schemas.openxmlformats.org/officeDocument/2006/relationships/image" Target="../media/image71.jpg"/></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sharpenSoften amount="32000"/>
                    </a14:imgEffect>
                    <a14:imgEffect>
                      <a14:colorTemperature colorTemp="6008"/>
                    </a14:imgEffect>
                    <a14:imgEffect>
                      <a14:saturation sat="125000"/>
                    </a14:imgEffect>
                    <a14:imgEffect>
                      <a14:brightnessContrast bright="40000" contrast="14000"/>
                    </a14:imgEffect>
                  </a14:imgLayer>
                </a14:imgProps>
              </a:ext>
              <a:ext uri="{28A0092B-C50C-407E-A947-70E740481C1C}">
                <a14:useLocalDpi xmlns:a14="http://schemas.microsoft.com/office/drawing/2010/main" val="0"/>
              </a:ext>
            </a:extLst>
          </a:blip>
          <a:stretch>
            <a:fillRect/>
          </a:stretch>
        </p:blipFill>
        <p:spPr>
          <a:xfrm>
            <a:off x="-780393" y="23407"/>
            <a:ext cx="10783613" cy="6761756"/>
          </a:xfrm>
          <a:prstGeom prst="rect">
            <a:avLst/>
          </a:prstGeom>
        </p:spPr>
      </p:pic>
      <p:sp>
        <p:nvSpPr>
          <p:cNvPr id="2" name="Title 1"/>
          <p:cNvSpPr>
            <a:spLocks noGrp="1"/>
          </p:cNvSpPr>
          <p:nvPr>
            <p:ph type="ctrTitle"/>
          </p:nvPr>
        </p:nvSpPr>
        <p:spPr>
          <a:xfrm>
            <a:off x="-183447" y="2545313"/>
            <a:ext cx="9510894" cy="1118956"/>
          </a:xfrm>
        </p:spPr>
        <p:txBody>
          <a:bodyPr>
            <a:noAutofit/>
          </a:bodyPr>
          <a:lstStyle/>
          <a:p>
            <a:r>
              <a:rPr lang="en-US" sz="6600" b="1" dirty="0">
                <a:effectLst>
                  <a:outerShdw blurRad="50800" dist="50800" dir="5400000" algn="ctr" rotWithShape="0">
                    <a:schemeClr val="tx1">
                      <a:lumMod val="65000"/>
                      <a:lumOff val="35000"/>
                      <a:alpha val="87000"/>
                    </a:schemeClr>
                  </a:outerShdw>
                </a:effectLst>
                <a:latin typeface="Times New Roman" panose="02020603050405020304" pitchFamily="18" charset="0"/>
                <a:cs typeface="Times New Roman" panose="02020603050405020304" pitchFamily="18" charset="0"/>
              </a:rPr>
              <a:t>Gulf of Alaska Pacific cod</a:t>
            </a:r>
          </a:p>
        </p:txBody>
      </p:sp>
      <p:sp>
        <p:nvSpPr>
          <p:cNvPr id="3" name="Subtitle 2"/>
          <p:cNvSpPr>
            <a:spLocks noGrp="1"/>
          </p:cNvSpPr>
          <p:nvPr>
            <p:ph type="subTitle" idx="1"/>
          </p:nvPr>
        </p:nvSpPr>
        <p:spPr>
          <a:xfrm>
            <a:off x="1143000" y="6303703"/>
            <a:ext cx="6858000" cy="320847"/>
          </a:xfrm>
        </p:spPr>
        <p:txBody>
          <a:bodyPr>
            <a:normAutofit fontScale="85000" lnSpcReduction="20000"/>
          </a:bodyPr>
          <a:lstStyle/>
          <a:p>
            <a:r>
              <a:rPr lang="en-US" dirty="0"/>
              <a:t>September 2021</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338" y="3418860"/>
            <a:ext cx="3232268" cy="1954999"/>
          </a:xfrm>
          <a:prstGeom prst="rect">
            <a:avLst/>
          </a:prstGeom>
        </p:spPr>
      </p:pic>
      <p:sp>
        <p:nvSpPr>
          <p:cNvPr id="6" name="TextBox 5"/>
          <p:cNvSpPr txBox="1"/>
          <p:nvPr/>
        </p:nvSpPr>
        <p:spPr>
          <a:xfrm>
            <a:off x="254652" y="5146121"/>
            <a:ext cx="8822928" cy="523220"/>
          </a:xfrm>
          <a:prstGeom prst="rect">
            <a:avLst/>
          </a:prstGeom>
          <a:noFill/>
        </p:spPr>
        <p:txBody>
          <a:bodyPr wrap="none" rtlCol="0">
            <a:spAutoFit/>
          </a:bodyPr>
          <a:lstStyle/>
          <a:p>
            <a:r>
              <a:rPr lang="en-US" sz="2800" b="1" dirty="0"/>
              <a:t>Steve Barbeaux, Ben Laurel, Mike </a:t>
            </a:r>
            <a:r>
              <a:rPr lang="en-US" sz="2800" b="1" dirty="0" err="1"/>
              <a:t>Litzow</a:t>
            </a:r>
            <a:r>
              <a:rPr lang="en-US" sz="2800" b="1" dirty="0"/>
              <a:t>, and Ingrid Spies </a:t>
            </a:r>
          </a:p>
        </p:txBody>
      </p:sp>
    </p:spTree>
    <p:extLst>
      <p:ext uri="{BB962C8B-B14F-4D97-AF65-F5344CB8AC3E}">
        <p14:creationId xmlns:p14="http://schemas.microsoft.com/office/powerpoint/2010/main" val="257276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36527"/>
            <a:ext cx="7886700" cy="713580"/>
          </a:xfrm>
        </p:spPr>
        <p:txBody>
          <a:bodyPr/>
          <a:lstStyle/>
          <a:p>
            <a:r>
              <a:rPr lang="en-US" dirty="0"/>
              <a:t>Model 21.1a vs. Model 19.1</a:t>
            </a:r>
          </a:p>
        </p:txBody>
      </p:sp>
      <p:sp>
        <p:nvSpPr>
          <p:cNvPr id="3" name="Content Placeholder 2"/>
          <p:cNvSpPr>
            <a:spLocks noGrp="1"/>
          </p:cNvSpPr>
          <p:nvPr>
            <p:ph idx="1"/>
          </p:nvPr>
        </p:nvSpPr>
        <p:spPr>
          <a:xfrm>
            <a:off x="378619" y="911225"/>
            <a:ext cx="7886700" cy="4351338"/>
          </a:xfrm>
        </p:spPr>
        <p:txBody>
          <a:bodyPr/>
          <a:lstStyle/>
          <a:p>
            <a:r>
              <a:rPr lang="en-US" dirty="0"/>
              <a:t>Addition of Age-0 beach seine index</a:t>
            </a:r>
          </a:p>
          <a:p>
            <a:pPr lvl="1"/>
            <a:r>
              <a:rPr lang="en-US" dirty="0">
                <a:solidFill>
                  <a:schemeClr val="bg1">
                    <a:lumMod val="75000"/>
                  </a:schemeClr>
                </a:solidFill>
              </a:rPr>
              <a:t>Good fit to beach seine index</a:t>
            </a:r>
          </a:p>
          <a:p>
            <a:pPr lvl="1"/>
            <a:r>
              <a:rPr lang="en-US" dirty="0">
                <a:solidFill>
                  <a:schemeClr val="bg1">
                    <a:lumMod val="75000"/>
                  </a:schemeClr>
                </a:solidFill>
              </a:rPr>
              <a:t>Poorer fit to all other survey indices</a:t>
            </a:r>
          </a:p>
          <a:p>
            <a:pPr lvl="1"/>
            <a:r>
              <a:rPr lang="en-US" dirty="0"/>
              <a:t>Reduced rec. </a:t>
            </a:r>
            <a:r>
              <a:rPr lang="en-US" dirty="0" err="1"/>
              <a:t>devs</a:t>
            </a:r>
            <a:r>
              <a:rPr lang="en-US" dirty="0"/>
              <a:t>. and variance of rec. </a:t>
            </a:r>
            <a:r>
              <a:rPr lang="en-US" dirty="0" err="1"/>
              <a:t>devs</a:t>
            </a:r>
            <a:r>
              <a:rPr lang="en-US" dirty="0"/>
              <a:t>.</a:t>
            </a:r>
          </a:p>
          <a:p>
            <a:pPr lvl="1"/>
            <a:r>
              <a:rPr lang="en-US" dirty="0"/>
              <a:t>Reduced variance on reference points</a:t>
            </a:r>
          </a:p>
          <a:p>
            <a:pPr lvl="1"/>
            <a:r>
              <a:rPr lang="en-US" dirty="0"/>
              <a:t>Reduction in heatwave block M from 0.82 to 0.75</a:t>
            </a:r>
          </a:p>
          <a:p>
            <a:pPr lvl="1"/>
            <a:r>
              <a:rPr lang="en-US" dirty="0"/>
              <a:t>Mixed results for composition fits</a:t>
            </a:r>
          </a:p>
          <a:p>
            <a:pPr lvl="1"/>
            <a:r>
              <a:rPr lang="en-US" dirty="0"/>
              <a:t>Retrospective Rho’s and RMSE remain close to the same</a:t>
            </a:r>
          </a:p>
        </p:txBody>
      </p:sp>
      <p:pic>
        <p:nvPicPr>
          <p:cNvPr id="9" name="Picture 8"/>
          <p:cNvPicPr>
            <a:picLocks noChangeAspect="1"/>
          </p:cNvPicPr>
          <p:nvPr/>
        </p:nvPicPr>
        <p:blipFill>
          <a:blip r:embed="rId2"/>
          <a:stretch>
            <a:fillRect/>
          </a:stretch>
        </p:blipFill>
        <p:spPr>
          <a:xfrm>
            <a:off x="4572000" y="4295955"/>
            <a:ext cx="4572000" cy="2562045"/>
          </a:xfrm>
          <a:prstGeom prst="rect">
            <a:avLst/>
          </a:prstGeom>
        </p:spPr>
      </p:pic>
      <p:pic>
        <p:nvPicPr>
          <p:cNvPr id="11" name="Picture 10"/>
          <p:cNvPicPr>
            <a:picLocks noChangeAspect="1"/>
          </p:cNvPicPr>
          <p:nvPr/>
        </p:nvPicPr>
        <p:blipFill>
          <a:blip r:embed="rId3"/>
          <a:stretch>
            <a:fillRect/>
          </a:stretch>
        </p:blipFill>
        <p:spPr>
          <a:xfrm>
            <a:off x="0" y="4295955"/>
            <a:ext cx="4572000" cy="2586051"/>
          </a:xfrm>
          <a:prstGeom prst="rect">
            <a:avLst/>
          </a:prstGeom>
        </p:spPr>
      </p:pic>
    </p:spTree>
    <p:extLst>
      <p:ext uri="{BB962C8B-B14F-4D97-AF65-F5344CB8AC3E}">
        <p14:creationId xmlns:p14="http://schemas.microsoft.com/office/powerpoint/2010/main" val="308247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1611-22DA-234D-AE75-3942BFB23790}"/>
              </a:ext>
            </a:extLst>
          </p:cNvPr>
          <p:cNvSpPr>
            <a:spLocks noGrp="1"/>
          </p:cNvSpPr>
          <p:nvPr>
            <p:ph type="title"/>
          </p:nvPr>
        </p:nvSpPr>
        <p:spPr>
          <a:xfrm>
            <a:off x="652653" y="335406"/>
            <a:ext cx="7838694" cy="1325563"/>
          </a:xfrm>
        </p:spPr>
        <p:txBody>
          <a:bodyPr anchor="ctr">
            <a:normAutofit/>
          </a:bodyPr>
          <a:lstStyle/>
          <a:p>
            <a:r>
              <a:rPr lang="en-US" dirty="0"/>
              <a:t>Model configurations</a:t>
            </a:r>
          </a:p>
        </p:txBody>
      </p:sp>
      <p:graphicFrame>
        <p:nvGraphicFramePr>
          <p:cNvPr id="4" name="Content Placeholder 3">
            <a:extLst>
              <a:ext uri="{FF2B5EF4-FFF2-40B4-BE49-F238E27FC236}">
                <a16:creationId xmlns:a16="http://schemas.microsoft.com/office/drawing/2014/main" id="{2D8AF24B-DF1A-0D48-A703-0F03BC62A78E}"/>
              </a:ext>
            </a:extLst>
          </p:cNvPr>
          <p:cNvGraphicFramePr>
            <a:graphicFrameLocks noGrp="1"/>
          </p:cNvGraphicFramePr>
          <p:nvPr>
            <p:ph idx="1"/>
            <p:extLst>
              <p:ext uri="{D42A27DB-BD31-4B8C-83A1-F6EECF244321}">
                <p14:modId xmlns:p14="http://schemas.microsoft.com/office/powerpoint/2010/main" val="2583483741"/>
              </p:ext>
            </p:extLst>
          </p:nvPr>
        </p:nvGraphicFramePr>
        <p:xfrm>
          <a:off x="318499" y="1797978"/>
          <a:ext cx="8074851" cy="4763081"/>
        </p:xfrm>
        <a:graphic>
          <a:graphicData uri="http://schemas.openxmlformats.org/drawingml/2006/table">
            <a:tbl>
              <a:tblPr/>
              <a:tblGrid>
                <a:gridCol w="622821">
                  <a:extLst>
                    <a:ext uri="{9D8B030D-6E8A-4147-A177-3AD203B41FA5}">
                      <a16:colId xmlns:a16="http://schemas.microsoft.com/office/drawing/2014/main" val="2696316102"/>
                    </a:ext>
                  </a:extLst>
                </a:gridCol>
                <a:gridCol w="1178450">
                  <a:extLst>
                    <a:ext uri="{9D8B030D-6E8A-4147-A177-3AD203B41FA5}">
                      <a16:colId xmlns:a16="http://schemas.microsoft.com/office/drawing/2014/main" val="3298205758"/>
                    </a:ext>
                  </a:extLst>
                </a:gridCol>
                <a:gridCol w="1228562">
                  <a:extLst>
                    <a:ext uri="{9D8B030D-6E8A-4147-A177-3AD203B41FA5}">
                      <a16:colId xmlns:a16="http://schemas.microsoft.com/office/drawing/2014/main" val="3860557718"/>
                    </a:ext>
                  </a:extLst>
                </a:gridCol>
                <a:gridCol w="1247352">
                  <a:extLst>
                    <a:ext uri="{9D8B030D-6E8A-4147-A177-3AD203B41FA5}">
                      <a16:colId xmlns:a16="http://schemas.microsoft.com/office/drawing/2014/main" val="2813739740"/>
                    </a:ext>
                  </a:extLst>
                </a:gridCol>
                <a:gridCol w="1178392">
                  <a:extLst>
                    <a:ext uri="{9D8B030D-6E8A-4147-A177-3AD203B41FA5}">
                      <a16:colId xmlns:a16="http://schemas.microsoft.com/office/drawing/2014/main" val="2463234409"/>
                    </a:ext>
                  </a:extLst>
                </a:gridCol>
                <a:gridCol w="1237177">
                  <a:extLst>
                    <a:ext uri="{9D8B030D-6E8A-4147-A177-3AD203B41FA5}">
                      <a16:colId xmlns:a16="http://schemas.microsoft.com/office/drawing/2014/main" val="258203885"/>
                    </a:ext>
                  </a:extLst>
                </a:gridCol>
                <a:gridCol w="1382097">
                  <a:extLst>
                    <a:ext uri="{9D8B030D-6E8A-4147-A177-3AD203B41FA5}">
                      <a16:colId xmlns:a16="http://schemas.microsoft.com/office/drawing/2014/main" val="4079853925"/>
                    </a:ext>
                  </a:extLst>
                </a:gridCol>
              </a:tblGrid>
              <a:tr h="369869">
                <a:tc>
                  <a:txBody>
                    <a:bodyPr/>
                    <a:lstStyle/>
                    <a:p>
                      <a:pPr algn="ctr"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gridSpan="3">
                  <a:txBody>
                    <a:bodyPr/>
                    <a:lstStyle/>
                    <a:p>
                      <a:pPr algn="ctr" rtl="0" fontAlgn="ctr">
                        <a:spcBef>
                          <a:spcPts val="0"/>
                        </a:spcBef>
                        <a:spcAft>
                          <a:spcPts val="0"/>
                        </a:spcAft>
                      </a:pPr>
                      <a:r>
                        <a:rPr lang="en-US" sz="2300" b="0" i="0" u="none" strike="noStrike" dirty="0" smtClean="0">
                          <a:effectLst/>
                          <a:latin typeface="Arial" panose="020B0604020202020204" pitchFamily="34" charset="0"/>
                        </a:rPr>
                        <a:t>Ecosystem Links</a:t>
                      </a: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253713606"/>
                  </a:ext>
                </a:extLst>
              </a:tr>
              <a:tr h="482886">
                <a:tc>
                  <a:txBody>
                    <a:bodyPr/>
                    <a:lstStyle/>
                    <a:p>
                      <a:pPr algn="ctr" fontAlgn="ctr">
                        <a:spcBef>
                          <a:spcPts val="0"/>
                        </a:spcBef>
                        <a:spcAft>
                          <a:spcPts val="0"/>
                        </a:spcAft>
                      </a:pPr>
                      <a:endParaRPr lang="en-US" sz="28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Larval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index</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Growth</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Recruits</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153440333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Base 19.1 </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271762663"/>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17004249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21.1b</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141806256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329405700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21.1d</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28828549"/>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21.1e</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99219522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21.1g</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97757300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13109182"/>
                  </a:ext>
                </a:extLst>
              </a:tr>
              <a:tr h="346913">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2729659067"/>
                  </a:ext>
                </a:extLst>
              </a:tr>
            </a:tbl>
          </a:graphicData>
        </a:graphic>
      </p:graphicFrame>
      <p:pic>
        <p:nvPicPr>
          <p:cNvPr id="6" name="Picture 5">
            <a:extLst>
              <a:ext uri="{FF2B5EF4-FFF2-40B4-BE49-F238E27FC236}">
                <a16:creationId xmlns:a16="http://schemas.microsoft.com/office/drawing/2014/main" id="{DF958610-411C-4E45-BAC8-A72975A5BC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73" y="1274582"/>
            <a:ext cx="1186421" cy="889816"/>
          </a:xfrm>
          <a:prstGeom prst="rect">
            <a:avLst/>
          </a:prstGeom>
        </p:spPr>
      </p:pic>
      <p:sp>
        <p:nvSpPr>
          <p:cNvPr id="7" name="Rectangle 6"/>
          <p:cNvSpPr/>
          <p:nvPr/>
        </p:nvSpPr>
        <p:spPr>
          <a:xfrm>
            <a:off x="2111094" y="1797978"/>
            <a:ext cx="3659511" cy="4763081"/>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187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Ecosystem </a:t>
            </a:r>
            <a:r>
              <a:rPr lang="en-US" dirty="0"/>
              <a:t>links</a:t>
            </a:r>
          </a:p>
        </p:txBody>
      </p:sp>
      <p:sp>
        <p:nvSpPr>
          <p:cNvPr id="3" name="Content Placeholder 2"/>
          <p:cNvSpPr>
            <a:spLocks noGrp="1"/>
          </p:cNvSpPr>
          <p:nvPr>
            <p:ph idx="1"/>
          </p:nvPr>
        </p:nvSpPr>
        <p:spPr/>
        <p:txBody>
          <a:bodyPr/>
          <a:lstStyle/>
          <a:p>
            <a:r>
              <a:rPr lang="en-US" dirty="0"/>
              <a:t>Growth</a:t>
            </a:r>
          </a:p>
          <a:p>
            <a:pPr lvl="1"/>
            <a:r>
              <a:rPr lang="en-US" dirty="0"/>
              <a:t>June CFSR temps for 0-20 cm cod</a:t>
            </a:r>
          </a:p>
          <a:p>
            <a:pPr lvl="1"/>
            <a:r>
              <a:rPr lang="en-US" dirty="0"/>
              <a:t>Larval growth index based on June CFSR temps</a:t>
            </a:r>
          </a:p>
          <a:p>
            <a:r>
              <a:rPr lang="en-US" dirty="0"/>
              <a:t>Mortality</a:t>
            </a:r>
          </a:p>
          <a:p>
            <a:pPr lvl="1"/>
            <a:r>
              <a:rPr lang="en-US" dirty="0"/>
              <a:t>Annual heatwave index</a:t>
            </a:r>
          </a:p>
          <a:p>
            <a:r>
              <a:rPr lang="en-US" dirty="0"/>
              <a:t>Recruitment</a:t>
            </a:r>
          </a:p>
          <a:p>
            <a:pPr lvl="1"/>
            <a:r>
              <a:rPr lang="en-US" dirty="0"/>
              <a:t>Spawning heatwave index</a:t>
            </a:r>
          </a:p>
        </p:txBody>
      </p:sp>
      <p:pic>
        <p:nvPicPr>
          <p:cNvPr id="4" name="Picture 3"/>
          <p:cNvPicPr>
            <a:picLocks noChangeAspect="1"/>
          </p:cNvPicPr>
          <p:nvPr/>
        </p:nvPicPr>
        <p:blipFill>
          <a:blip r:embed="rId2"/>
          <a:stretch>
            <a:fillRect/>
          </a:stretch>
        </p:blipFill>
        <p:spPr>
          <a:xfrm>
            <a:off x="7486650" y="123825"/>
            <a:ext cx="1490662" cy="1490662"/>
          </a:xfrm>
          <a:prstGeom prst="rect">
            <a:avLst/>
          </a:prstGeom>
        </p:spPr>
      </p:pic>
    </p:spTree>
    <p:extLst>
      <p:ext uri="{BB962C8B-B14F-4D97-AF65-F5344CB8AC3E}">
        <p14:creationId xmlns:p14="http://schemas.microsoft.com/office/powerpoint/2010/main" val="1861570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t="15096" r="3572"/>
          <a:stretch/>
        </p:blipFill>
        <p:spPr>
          <a:xfrm>
            <a:off x="5611546" y="1953217"/>
            <a:ext cx="2960954" cy="1604371"/>
          </a:xfrm>
          <a:prstGeom prst="rect">
            <a:avLst/>
          </a:prstGeom>
        </p:spPr>
      </p:pic>
      <p:sp>
        <p:nvSpPr>
          <p:cNvPr id="2" name="Title 1"/>
          <p:cNvSpPr>
            <a:spLocks noGrp="1"/>
          </p:cNvSpPr>
          <p:nvPr>
            <p:ph type="title"/>
          </p:nvPr>
        </p:nvSpPr>
        <p:spPr>
          <a:xfrm>
            <a:off x="0" y="0"/>
            <a:ext cx="7886700" cy="1325563"/>
          </a:xfrm>
        </p:spPr>
        <p:txBody>
          <a:bodyPr/>
          <a:lstStyle/>
          <a:p>
            <a:r>
              <a:rPr lang="en-US" dirty="0"/>
              <a:t>Growth</a:t>
            </a:r>
          </a:p>
        </p:txBody>
      </p:sp>
      <p:sp>
        <p:nvSpPr>
          <p:cNvPr id="3" name="Content Placeholder 2"/>
          <p:cNvSpPr>
            <a:spLocks noGrp="1"/>
          </p:cNvSpPr>
          <p:nvPr>
            <p:ph idx="1"/>
          </p:nvPr>
        </p:nvSpPr>
        <p:spPr>
          <a:xfrm>
            <a:off x="628650" y="1532727"/>
            <a:ext cx="7886700" cy="4351338"/>
          </a:xfrm>
        </p:spPr>
        <p:txBody>
          <a:bodyPr/>
          <a:lstStyle/>
          <a:p>
            <a:r>
              <a:rPr lang="en-US" dirty="0"/>
              <a:t>Model 19.1 standard Stock Synthesis von </a:t>
            </a:r>
            <a:r>
              <a:rPr lang="en-US" dirty="0" err="1"/>
              <a:t>Bertalanfy</a:t>
            </a:r>
            <a:endParaRPr lang="en-US" dirty="0"/>
          </a:p>
          <a:p>
            <a:endParaRPr lang="en-US" dirty="0"/>
          </a:p>
          <a:p>
            <a:endParaRPr lang="en-US" dirty="0"/>
          </a:p>
          <a:p>
            <a:endParaRPr lang="en-US" dirty="0"/>
          </a:p>
          <a:p>
            <a:r>
              <a:rPr lang="en-US" dirty="0"/>
              <a:t>June temp. anomaly-linked von </a:t>
            </a:r>
            <a:r>
              <a:rPr lang="en-US" dirty="0" err="1"/>
              <a:t>Bertalanfy</a:t>
            </a:r>
            <a:r>
              <a:rPr lang="en-US" dirty="0"/>
              <a:t> with Laurel </a:t>
            </a:r>
            <a:r>
              <a:rPr lang="en-US" i="1" dirty="0"/>
              <a:t>et al. </a:t>
            </a:r>
            <a:r>
              <a:rPr lang="en-US" dirty="0"/>
              <a:t>(2015) larval growth index </a:t>
            </a:r>
          </a:p>
        </p:txBody>
      </p:sp>
      <mc:AlternateContent xmlns:mc="http://schemas.openxmlformats.org/markup-compatibility/2006" xmlns:a14="http://schemas.microsoft.com/office/drawing/2010/main">
        <mc:Choice Requires="a14">
          <p:sp>
            <p:nvSpPr>
              <p:cNvPr id="4" name="Rectangle 3"/>
              <p:cNvSpPr/>
              <p:nvPr/>
            </p:nvSpPr>
            <p:spPr>
              <a:xfrm>
                <a:off x="728664" y="4331516"/>
                <a:ext cx="4005712" cy="564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i="0">
                              <a:latin typeface="Cambria Math" panose="02040503050406030204" pitchFamily="18" charset="0"/>
                            </a:rPr>
                            <m:t>ay</m:t>
                          </m:r>
                        </m:sub>
                      </m:sSub>
                      <m:r>
                        <a:rPr lang="en-US" sz="2000" i="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a:latin typeface="Cambria Math" panose="02040503050406030204" pitchFamily="18" charset="0"/>
                                </a:rPr>
                                <m:t>2</m:t>
                              </m:r>
                              <m:r>
                                <m:rPr>
                                  <m:sty m:val="p"/>
                                </m:rPr>
                                <a:rPr lang="en-US" sz="2000" i="0">
                                  <a:latin typeface="Cambria Math" panose="02040503050406030204" pitchFamily="18" charset="0"/>
                                </a:rPr>
                                <m:t>y</m:t>
                              </m:r>
                            </m:sub>
                          </m:sSub>
                          <m:r>
                            <a:rPr lang="en-US" sz="2000" i="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a:latin typeface="Cambria Math" panose="02040503050406030204" pitchFamily="18" charset="0"/>
                                    </a:rPr>
                                    <m:t>2</m:t>
                                  </m:r>
                                  <m:r>
                                    <m:rPr>
                                      <m:sty m:val="p"/>
                                    </m:rPr>
                                    <a:rPr lang="en-US" sz="2000" i="0">
                                      <a:latin typeface="Cambria Math" panose="02040503050406030204" pitchFamily="18" charset="0"/>
                                    </a:rPr>
                                    <m:t>y</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a:latin typeface="Cambria Math" panose="02040503050406030204" pitchFamily="18" charset="0"/>
                                    </a:rPr>
                                    <m:t>1</m:t>
                                  </m:r>
                                  <m:r>
                                    <m:rPr>
                                      <m:sty m:val="p"/>
                                    </m:rPr>
                                    <a:rPr lang="en-US" sz="2000" i="0">
                                      <a:latin typeface="Cambria Math" panose="02040503050406030204" pitchFamily="18" charset="0"/>
                                    </a:rPr>
                                    <m:t>y</m:t>
                                  </m:r>
                                </m:sub>
                              </m:sSub>
                            </m:e>
                          </m:d>
                          <m:r>
                            <m:rPr>
                              <m:sty m:val="p"/>
                            </m:rPr>
                            <a:rPr lang="en-US" sz="2000" i="0">
                              <a:latin typeface="Cambria Math" panose="02040503050406030204" pitchFamily="18" charset="0"/>
                            </a:rPr>
                            <m:t>e</m:t>
                          </m:r>
                        </m:e>
                        <m:sup>
                          <m:r>
                            <a:rPr lang="en-US" sz="2000" i="0">
                              <a:latin typeface="Cambria Math" panose="02040503050406030204" pitchFamily="18" charset="0"/>
                            </a:rPr>
                            <m:t>−</m:t>
                          </m:r>
                          <m:r>
                            <m:rPr>
                              <m:sty m:val="p"/>
                            </m:rPr>
                            <a:rPr lang="en-US" sz="2000" i="0">
                              <a:latin typeface="Cambria Math" panose="02040503050406030204" pitchFamily="18" charset="0"/>
                            </a:rPr>
                            <m:t>ak</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e</m:t>
                                  </m:r>
                                </m:e>
                                <m:sup>
                                  <m:sSub>
                                    <m:sSubPr>
                                      <m:ctrlPr>
                                        <a:rPr lang="en-US" sz="2000" i="1">
                                          <a:latin typeface="Cambria Math" panose="02040503050406030204" pitchFamily="18" charset="0"/>
                                        </a:rPr>
                                      </m:ctrlPr>
                                    </m:sSubPr>
                                    <m:e>
                                      <m:r>
                                        <a:rPr lang="en-US" sz="2000" b="1" i="0" smtClean="0">
                                          <a:solidFill>
                                            <a:schemeClr val="accent6">
                                              <a:lumMod val="75000"/>
                                            </a:schemeClr>
                                          </a:solidFill>
                                          <a:latin typeface="Cambria Math" panose="02040503050406030204" pitchFamily="18" charset="0"/>
                                        </a:rPr>
                                        <m:t>𝛗</m:t>
                                      </m:r>
                                      <m:r>
                                        <m:rPr>
                                          <m:sty m:val="p"/>
                                        </m:rPr>
                                        <a:rPr lang="en-US" sz="2000" i="0">
                                          <a:latin typeface="Cambria Math" panose="02040503050406030204" pitchFamily="18" charset="0"/>
                                        </a:rPr>
                                        <m:t>f</m:t>
                                      </m:r>
                                    </m:e>
                                    <m:sub>
                                      <m:r>
                                        <m:rPr>
                                          <m:sty m:val="p"/>
                                        </m:rPr>
                                        <a:rPr lang="en-US" sz="2000" i="0">
                                          <a:latin typeface="Cambria Math" panose="02040503050406030204" pitchFamily="18" charset="0"/>
                                        </a:rPr>
                                        <m:t>Jy</m:t>
                                      </m:r>
                                    </m:sub>
                                  </m:sSub>
                                </m:sup>
                              </m:sSup>
                            </m:e>
                          </m:d>
                        </m:sup>
                      </m:sSup>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28664" y="4331516"/>
                <a:ext cx="4005712" cy="564898"/>
              </a:xfrm>
              <a:prstGeom prst="rect">
                <a:avLst/>
              </a:prstGeom>
              <a:blipFill>
                <a:blip r:embed="rId4"/>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85800" y="5081262"/>
                <a:ext cx="6407944" cy="9440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0">
                              <a:latin typeface="Cambria Math" panose="02040503050406030204" pitchFamily="18" charset="0"/>
                            </a:rPr>
                            <m:t>1</m:t>
                          </m:r>
                          <m:r>
                            <a:rPr lang="en-US" sz="2000" i="1">
                              <a:latin typeface="Cambria Math" panose="02040503050406030204" pitchFamily="18" charset="0"/>
                            </a:rPr>
                            <m:t>𝑦</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𝐿</m:t>
                              </m:r>
                            </m:e>
                          </m:acc>
                        </m:e>
                        <m:sub>
                          <m:r>
                            <a:rPr lang="en-US" sz="2000" i="0">
                              <a:latin typeface="Cambria Math" panose="02040503050406030204" pitchFamily="18" charset="0"/>
                            </a:rPr>
                            <m:t>1</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d>
                            <m:dPr>
                              <m:ctrlPr>
                                <a:rPr lang="en-US" sz="2000" i="1">
                                  <a:latin typeface="Cambria Math" panose="02040503050406030204" pitchFamily="18" charset="0"/>
                                </a:rPr>
                              </m:ctrlPr>
                            </m:dPr>
                            <m:e>
                              <m:r>
                                <a:rPr lang="en-US" sz="2000" b="1" i="1" smtClean="0">
                                  <a:solidFill>
                                    <a:schemeClr val="accent6">
                                      <a:lumMod val="75000"/>
                                    </a:schemeClr>
                                  </a:solidFill>
                                  <a:latin typeface="Cambria Math" panose="02040503050406030204" pitchFamily="18" charset="0"/>
                                </a:rPr>
                                <m:t>𝜸</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e</m:t>
                                      </m:r>
                                    </m:e>
                                    <m:sup>
                                      <m:d>
                                        <m:dPr>
                                          <m:ctrlPr>
                                            <a:rPr lang="en-US" sz="2000" i="1">
                                              <a:latin typeface="Cambria Math" panose="02040503050406030204" pitchFamily="18" charset="0"/>
                                            </a:rPr>
                                          </m:ctrlPr>
                                        </m:dPr>
                                        <m:e>
                                          <m:r>
                                            <a:rPr lang="en-US" sz="2000" i="0">
                                              <a:latin typeface="Cambria Math" panose="02040503050406030204" pitchFamily="18" charset="0"/>
                                            </a:rPr>
                                            <m:t>0.2494+0.3216</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𝐽𝑦</m:t>
                                                  </m:r>
                                                </m:sub>
                                              </m:sSub>
                                            </m:e>
                                          </m:d>
                                          <m:r>
                                            <a:rPr lang="en-US" sz="2000" i="0">
                                              <a:latin typeface="Cambria Math" panose="02040503050406030204" pitchFamily="18" charset="0"/>
                                            </a:rPr>
                                            <m:t>−0.0069</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𝐽𝑦</m:t>
                                                      </m:r>
                                                    </m:sub>
                                                  </m:sSub>
                                                </m:e>
                                              </m:d>
                                            </m:e>
                                            <m:sup>
                                              <m:r>
                                                <a:rPr lang="en-US" sz="2000" i="0">
                                                  <a:latin typeface="Cambria Math" panose="02040503050406030204" pitchFamily="18" charset="0"/>
                                                </a:rPr>
                                                <m:t>2</m:t>
                                              </m:r>
                                            </m:sup>
                                          </m:sSup>
                                          <m:r>
                                            <a:rPr lang="en-US" sz="2000" i="0">
                                              <a:latin typeface="Cambria Math" panose="02040503050406030204" pitchFamily="18" charset="0"/>
                                            </a:rPr>
                                            <m:t>−0.0004</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𝐽𝑦</m:t>
                                                      </m:r>
                                                    </m:sub>
                                                  </m:sSub>
                                                </m:e>
                                              </m:d>
                                            </m:e>
                                            <m:sup>
                                              <m:r>
                                                <a:rPr lang="en-US" sz="2000" i="0">
                                                  <a:latin typeface="Cambria Math" panose="02040503050406030204" pitchFamily="18" charset="0"/>
                                                </a:rPr>
                                                <m:t>3</m:t>
                                              </m:r>
                                            </m:sup>
                                          </m:sSup>
                                        </m:e>
                                      </m:d>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d>
                                        <m:dPr>
                                          <m:ctrlPr>
                                            <a:rPr lang="en-US" sz="2000" i="1">
                                              <a:latin typeface="Cambria Math" panose="02040503050406030204" pitchFamily="18" charset="0"/>
                                            </a:rPr>
                                          </m:ctrlPr>
                                        </m:dPr>
                                        <m:e>
                                          <m:r>
                                            <a:rPr lang="en-US" sz="2000" i="0">
                                              <a:latin typeface="Cambria Math" panose="02040503050406030204" pitchFamily="18" charset="0"/>
                                            </a:rPr>
                                            <m:t>0.2494+0.3216</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e>
                                          </m:d>
                                          <m:r>
                                            <a:rPr lang="en-US" sz="2000" i="0">
                                              <a:latin typeface="Cambria Math" panose="02040503050406030204" pitchFamily="18" charset="0"/>
                                            </a:rPr>
                                            <m:t>−0.0069</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e>
                                              </m:d>
                                            </m:e>
                                            <m:sup>
                                              <m:r>
                                                <a:rPr lang="en-US" sz="2000" i="0">
                                                  <a:latin typeface="Cambria Math" panose="02040503050406030204" pitchFamily="18" charset="0"/>
                                                </a:rPr>
                                                <m:t>2</m:t>
                                              </m:r>
                                            </m:sup>
                                          </m:sSup>
                                          <m:r>
                                            <a:rPr lang="en-US" sz="2000" i="0">
                                              <a:latin typeface="Cambria Math" panose="02040503050406030204" pitchFamily="18" charset="0"/>
                                            </a:rPr>
                                            <m:t>−0.0004</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e>
                                              </m:d>
                                            </m:e>
                                            <m:sup>
                                              <m:r>
                                                <a:rPr lang="en-US" sz="2000" i="0">
                                                  <a:latin typeface="Cambria Math" panose="02040503050406030204" pitchFamily="18" charset="0"/>
                                                </a:rPr>
                                                <m:t>3</m:t>
                                              </m:r>
                                            </m:sup>
                                          </m:sSup>
                                        </m:e>
                                      </m:d>
                                    </m:sup>
                                  </m:sSup>
                                </m:den>
                              </m:f>
                            </m:e>
                          </m:d>
                        </m:sup>
                      </m:sSup>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685800" y="5081262"/>
                <a:ext cx="6407944" cy="944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728664" y="6144199"/>
                <a:ext cx="1782989" cy="4466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0">
                              <a:latin typeface="Cambria Math" panose="02040503050406030204" pitchFamily="18" charset="0"/>
                            </a:rPr>
                            <m:t>2</m:t>
                          </m:r>
                          <m:r>
                            <a:rPr lang="en-US" sz="2000" i="1">
                              <a:latin typeface="Cambria Math" panose="02040503050406030204" pitchFamily="18" charset="0"/>
                            </a:rPr>
                            <m:t>𝑦</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𝐿</m:t>
                              </m:r>
                            </m:e>
                          </m:acc>
                        </m:e>
                        <m:sub>
                          <m:r>
                            <a:rPr lang="en-US" sz="2000" i="0">
                              <a:latin typeface="Cambria Math" panose="02040503050406030204" pitchFamily="18" charset="0"/>
                            </a:rPr>
                            <m:t>2</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b="1" i="1" smtClean="0">
                              <a:solidFill>
                                <a:schemeClr val="accent6">
                                  <a:lumMod val="75000"/>
                                </a:schemeClr>
                              </a:solidFill>
                              <a:latin typeface="Cambria Math" panose="02040503050406030204" pitchFamily="18" charset="0"/>
                            </a:rPr>
                            <m:t>𝝊</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𝐽𝑦</m:t>
                              </m:r>
                            </m:sub>
                          </m:sSub>
                        </m:sup>
                      </m:sSup>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728664" y="6144199"/>
                <a:ext cx="1782989" cy="446661"/>
              </a:xfrm>
              <a:prstGeom prst="rect">
                <a:avLst/>
              </a:prstGeom>
              <a:blipFill>
                <a:blip r:embed="rId6"/>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18573" y="2581795"/>
                <a:ext cx="2908810" cy="4138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i="0">
                              <a:latin typeface="Cambria Math" panose="02040503050406030204" pitchFamily="18" charset="0"/>
                            </a:rPr>
                            <m:t>a</m:t>
                          </m:r>
                        </m:sub>
                      </m:sSub>
                      <m:r>
                        <a:rPr lang="en-US" sz="2000" i="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a:latin typeface="Cambria Math" panose="02040503050406030204" pitchFamily="18" charset="0"/>
                                </a:rPr>
                                <m:t>2</m:t>
                              </m:r>
                            </m:sub>
                          </m:sSub>
                          <m:r>
                            <a:rPr lang="en-US" sz="2000" i="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a:latin typeface="Cambria Math" panose="02040503050406030204" pitchFamily="18" charset="0"/>
                                    </a:rPr>
                                    <m:t>2</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a:latin typeface="Cambria Math" panose="02040503050406030204" pitchFamily="18" charset="0"/>
                                    </a:rPr>
                                    <m:t>1</m:t>
                                  </m:r>
                                </m:sub>
                              </m:sSub>
                            </m:e>
                          </m:d>
                          <m:r>
                            <m:rPr>
                              <m:sty m:val="p"/>
                            </m:rPr>
                            <a:rPr lang="en-US" sz="2000" i="0">
                              <a:latin typeface="Cambria Math" panose="02040503050406030204" pitchFamily="18" charset="0"/>
                            </a:rPr>
                            <m:t>e</m:t>
                          </m:r>
                        </m:e>
                        <m:sup>
                          <m:r>
                            <a:rPr lang="en-US" sz="2000" i="0">
                              <a:latin typeface="Cambria Math" panose="02040503050406030204" pitchFamily="18" charset="0"/>
                            </a:rPr>
                            <m:t>−</m:t>
                          </m:r>
                          <m:r>
                            <m:rPr>
                              <m:sty m:val="p"/>
                            </m:rPr>
                            <a:rPr lang="en-US" sz="2000" i="0">
                              <a:latin typeface="Cambria Math" panose="02040503050406030204" pitchFamily="18" charset="0"/>
                            </a:rPr>
                            <m:t>ak</m:t>
                          </m:r>
                        </m:sup>
                      </m:sSup>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718573" y="2581795"/>
                <a:ext cx="2908810" cy="413896"/>
              </a:xfrm>
              <a:prstGeom prst="rect">
                <a:avLst/>
              </a:prstGeom>
              <a:blipFill>
                <a:blip r:embed="rId7"/>
                <a:stretch>
                  <a:fillRect b="-2985"/>
                </a:stretch>
              </a:blipFill>
            </p:spPr>
            <p:txBody>
              <a:bodyPr/>
              <a:lstStyle/>
              <a:p>
                <a:r>
                  <a:rPr lang="en-US">
                    <a:noFill/>
                  </a:rPr>
                  <a:t> </a:t>
                </a:r>
              </a:p>
            </p:txBody>
          </p:sp>
        </mc:Fallback>
      </mc:AlternateContent>
      <p:pic>
        <p:nvPicPr>
          <p:cNvPr id="11" name="Picture 10"/>
          <p:cNvPicPr>
            <a:picLocks noChangeAspect="1"/>
          </p:cNvPicPr>
          <p:nvPr/>
        </p:nvPicPr>
        <p:blipFill>
          <a:blip r:embed="rId8"/>
          <a:stretch>
            <a:fillRect/>
          </a:stretch>
        </p:blipFill>
        <p:spPr>
          <a:xfrm>
            <a:off x="7499022" y="23814"/>
            <a:ext cx="1594972" cy="969167"/>
          </a:xfrm>
          <a:prstGeom prst="rect">
            <a:avLst/>
          </a:prstGeom>
        </p:spPr>
      </p:pic>
    </p:spTree>
    <p:extLst>
      <p:ext uri="{BB962C8B-B14F-4D97-AF65-F5344CB8AC3E}">
        <p14:creationId xmlns:p14="http://schemas.microsoft.com/office/powerpoint/2010/main" val="4170710480"/>
      </p:ext>
    </p:extLst>
  </p:cSld>
  <p:clrMapOvr>
    <a:masterClrMapping/>
  </p:clrMapOvr>
  <p:extLst>
    <p:ext uri="{6950BFC3-D8DA-4A85-94F7-54DA5524770B}">
      <p188:commentRel xmlns:p188="http://schemas.microsoft.com/office/powerpoint/2018/8/main" xmlns="" r:id="rId9"/>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0" y="1223850"/>
            <a:ext cx="9144000" cy="4874307"/>
          </a:xfrm>
          <a:prstGeom prst="rect">
            <a:avLst/>
          </a:prstGeom>
        </p:spPr>
      </p:pic>
      <p:pic>
        <p:nvPicPr>
          <p:cNvPr id="5" name="Picture 4"/>
          <p:cNvPicPr>
            <a:picLocks noChangeAspect="1"/>
          </p:cNvPicPr>
          <p:nvPr/>
        </p:nvPicPr>
        <p:blipFill>
          <a:blip r:embed="rId3"/>
          <a:stretch>
            <a:fillRect/>
          </a:stretch>
        </p:blipFill>
        <p:spPr>
          <a:xfrm>
            <a:off x="7499022" y="23814"/>
            <a:ext cx="1594972" cy="969167"/>
          </a:xfrm>
          <a:prstGeom prst="rect">
            <a:avLst/>
          </a:prstGeom>
        </p:spPr>
      </p:pic>
    </p:spTree>
    <p:extLst>
      <p:ext uri="{BB962C8B-B14F-4D97-AF65-F5344CB8AC3E}">
        <p14:creationId xmlns:p14="http://schemas.microsoft.com/office/powerpoint/2010/main" val="3857228354"/>
      </p:ext>
    </p:extLst>
  </p:cSld>
  <p:clrMapOvr>
    <a:masterClrMapping/>
  </p:clrMapOvr>
  <p:extLst>
    <p:ext uri="{6950BFC3-D8DA-4A85-94F7-54DA5524770B}">
      <p188:commentRel xmlns:p188="http://schemas.microsoft.com/office/powerpoint/2018/8/main" xmlns="" r:id="rId4"/>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stretch>
            <a:fillRect/>
          </a:stretch>
        </p:blipFill>
        <p:spPr>
          <a:xfrm>
            <a:off x="4806461" y="35627"/>
            <a:ext cx="4200504" cy="3345750"/>
          </a:xfrm>
          <a:prstGeom prst="rect">
            <a:avLst/>
          </a:prstGeom>
        </p:spPr>
      </p:pic>
      <p:pic>
        <p:nvPicPr>
          <p:cNvPr id="4" name="Picture 3"/>
          <p:cNvPicPr>
            <a:picLocks noChangeAspect="1"/>
          </p:cNvPicPr>
          <p:nvPr/>
        </p:nvPicPr>
        <p:blipFill>
          <a:blip r:embed="rId3"/>
          <a:stretch>
            <a:fillRect/>
          </a:stretch>
        </p:blipFill>
        <p:spPr>
          <a:xfrm>
            <a:off x="1112426" y="3565517"/>
            <a:ext cx="7662139" cy="329248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38" y="35627"/>
            <a:ext cx="4702323" cy="3404477"/>
          </a:xfrm>
          <a:prstGeom prst="rect">
            <a:avLst/>
          </a:prstGeom>
          <a:noFill/>
        </p:spPr>
      </p:pic>
    </p:spTree>
    <p:extLst>
      <p:ext uri="{BB962C8B-B14F-4D97-AF65-F5344CB8AC3E}">
        <p14:creationId xmlns:p14="http://schemas.microsoft.com/office/powerpoint/2010/main" val="1999441623"/>
      </p:ext>
    </p:extLst>
  </p:cSld>
  <p:clrMapOvr>
    <a:masterClrMapping/>
  </p:clrMapOvr>
  <p:extLst>
    <p:ext uri="{6950BFC3-D8DA-4A85-94F7-54DA5524770B}">
      <p188:commentRel xmlns:p188="http://schemas.microsoft.com/office/powerpoint/2018/8/main" xmlns="" r:id="rId5"/>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186362" y="4410822"/>
            <a:ext cx="3941091" cy="2424392"/>
          </a:xfrm>
          <a:prstGeom prst="rect">
            <a:avLst/>
          </a:prstGeom>
        </p:spPr>
      </p:pic>
      <p:sp>
        <p:nvSpPr>
          <p:cNvPr id="2" name="Title 1"/>
          <p:cNvSpPr>
            <a:spLocks noGrp="1"/>
          </p:cNvSpPr>
          <p:nvPr>
            <p:ph type="title"/>
          </p:nvPr>
        </p:nvSpPr>
        <p:spPr>
          <a:xfrm>
            <a:off x="0" y="0"/>
            <a:ext cx="7886700" cy="1325563"/>
          </a:xfrm>
        </p:spPr>
        <p:txBody>
          <a:bodyPr/>
          <a:lstStyle/>
          <a:p>
            <a:r>
              <a:rPr lang="en-US" dirty="0"/>
              <a:t>Natural Mortality</a:t>
            </a:r>
          </a:p>
        </p:txBody>
      </p:sp>
      <p:sp>
        <p:nvSpPr>
          <p:cNvPr id="3" name="Content Placeholder 2"/>
          <p:cNvSpPr>
            <a:spLocks noGrp="1"/>
          </p:cNvSpPr>
          <p:nvPr>
            <p:ph idx="1"/>
          </p:nvPr>
        </p:nvSpPr>
        <p:spPr>
          <a:xfrm>
            <a:off x="628650" y="1318415"/>
            <a:ext cx="7886700" cy="4351338"/>
          </a:xfrm>
        </p:spPr>
        <p:txBody>
          <a:bodyPr>
            <a:normAutofit/>
          </a:bodyPr>
          <a:lstStyle/>
          <a:p>
            <a:r>
              <a:rPr lang="en-US" dirty="0"/>
              <a:t>Model 19.1, 21.1a, 21.1b,and 21.1d: separate block for 2014-2016</a:t>
            </a:r>
          </a:p>
          <a:p>
            <a:r>
              <a:rPr lang="en-US" dirty="0"/>
              <a:t>Model 21.1c, 21.1e, and 21.1g: annual heatwave linked natural mortality with asymptote</a:t>
            </a:r>
          </a:p>
          <a:p>
            <a:endParaRPr lang="en-US" dirty="0"/>
          </a:p>
          <a:p>
            <a:endParaRPr lang="en-US" dirty="0"/>
          </a:p>
          <a:p>
            <a:pPr lvl="1"/>
            <a:r>
              <a:rPr lang="en-US" dirty="0"/>
              <a:t>Logistic function fit iteratively</a:t>
            </a:r>
          </a:p>
          <a:p>
            <a:pPr lvl="2"/>
            <a:r>
              <a:rPr lang="en-US" dirty="0"/>
              <a:t>λ = 0.65</a:t>
            </a:r>
          </a:p>
          <a:p>
            <a:pPr lvl="2"/>
            <a:r>
              <a:rPr lang="en-US" dirty="0"/>
              <a:t>ς = 0.05</a:t>
            </a:r>
          </a:p>
          <a:p>
            <a:pPr lvl="2"/>
            <a:r>
              <a:rPr lang="en-US" dirty="0"/>
              <a:t>ψ = 400</a:t>
            </a:r>
          </a:p>
        </p:txBody>
      </p:sp>
      <mc:AlternateContent xmlns:mc="http://schemas.openxmlformats.org/markup-compatibility/2006" xmlns:a14="http://schemas.microsoft.com/office/drawing/2010/main">
        <mc:Choice Requires="a14">
          <p:sp>
            <p:nvSpPr>
              <p:cNvPr id="4" name="Rectangle 3"/>
              <p:cNvSpPr/>
              <p:nvPr/>
            </p:nvSpPr>
            <p:spPr>
              <a:xfrm>
                <a:off x="792957" y="2970553"/>
                <a:ext cx="4572000" cy="1166473"/>
              </a:xfrm>
              <a:prstGeom prst="rect">
                <a:avLst/>
              </a:prstGeom>
            </p:spPr>
            <p:txBody>
              <a:bodyPr>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Yu Mincho"/>
                              <a:cs typeface="Times New Roman" panose="02020603050405020304" pitchFamily="18" charset="0"/>
                            </a:rPr>
                          </m:ctrlPr>
                        </m:sSubPr>
                        <m:e>
                          <m:r>
                            <m:rPr>
                              <m:sty m:val="p"/>
                            </m:rPr>
                            <a:rPr lang="en-US" sz="2000">
                              <a:effectLst/>
                              <a:latin typeface="Cambria Math" panose="02040503050406030204" pitchFamily="18" charset="0"/>
                              <a:ea typeface="Yu Mincho"/>
                              <a:cs typeface="Times New Roman" panose="02020603050405020304" pitchFamily="18" charset="0"/>
                            </a:rPr>
                            <m:t>M</m:t>
                          </m:r>
                        </m:e>
                        <m:sub>
                          <m:r>
                            <m:rPr>
                              <m:sty m:val="p"/>
                            </m:rPr>
                            <a:rPr lang="en-US" sz="2000">
                              <a:effectLst/>
                              <a:latin typeface="Cambria Math" panose="02040503050406030204" pitchFamily="18" charset="0"/>
                              <a:ea typeface="Yu Mincho"/>
                              <a:cs typeface="Times New Roman" panose="02020603050405020304" pitchFamily="18" charset="0"/>
                            </a:rPr>
                            <m:t>y</m:t>
                          </m:r>
                        </m:sub>
                      </m:sSub>
                      <m:r>
                        <a:rPr lang="en-US" sz="2000">
                          <a:effectLst/>
                          <a:latin typeface="Cambria Math" panose="02040503050406030204" pitchFamily="18" charset="0"/>
                          <a:ea typeface="Yu Mincho"/>
                          <a:cs typeface="Times New Roman" panose="02020603050405020304" pitchFamily="18" charset="0"/>
                        </a:rPr>
                        <m:t>=</m:t>
                      </m:r>
                      <m:acc>
                        <m:accPr>
                          <m:chr m:val="̂"/>
                          <m:ctrlPr>
                            <a:rPr lang="en-US" sz="2000" i="1">
                              <a:effectLst/>
                              <a:latin typeface="Cambria Math" panose="02040503050406030204" pitchFamily="18" charset="0"/>
                              <a:ea typeface="Yu Mincho"/>
                              <a:cs typeface="Times New Roman" panose="02020603050405020304" pitchFamily="18" charset="0"/>
                            </a:rPr>
                          </m:ctrlPr>
                        </m:accPr>
                        <m:e>
                          <m:r>
                            <a:rPr lang="en-US" sz="2000" i="1">
                              <a:effectLst/>
                              <a:latin typeface="Cambria Math" panose="02040503050406030204" pitchFamily="18" charset="0"/>
                              <a:ea typeface="Yu Mincho"/>
                              <a:cs typeface="Times New Roman" panose="02020603050405020304" pitchFamily="18" charset="0"/>
                            </a:rPr>
                            <m:t>𝑀</m:t>
                          </m:r>
                        </m:e>
                      </m:acc>
                      <m:r>
                        <a:rPr lang="en-US" sz="2000" i="1">
                          <a:effectLst/>
                          <a:latin typeface="Cambria Math" panose="02040503050406030204" pitchFamily="18" charset="0"/>
                          <a:ea typeface="Yu Mincho"/>
                          <a:cs typeface="Times New Roman" panose="02020603050405020304" pitchFamily="18" charset="0"/>
                        </a:rPr>
                        <m:t>+</m:t>
                      </m:r>
                      <m:r>
                        <a:rPr lang="en-US" sz="2000" b="1" i="1" smtClean="0">
                          <a:solidFill>
                            <a:schemeClr val="accent6">
                              <a:lumMod val="75000"/>
                            </a:schemeClr>
                          </a:solidFill>
                          <a:effectLst/>
                          <a:latin typeface="Cambria Math" panose="02040503050406030204" pitchFamily="18" charset="0"/>
                          <a:ea typeface="Yu Mincho"/>
                          <a:cs typeface="Times New Roman" panose="02020603050405020304" pitchFamily="18" charset="0"/>
                        </a:rPr>
                        <m:t>𝜼</m:t>
                      </m:r>
                      <m:sSub>
                        <m:sSubPr>
                          <m:ctrlPr>
                            <a:rPr lang="en-US" sz="2000" i="1">
                              <a:effectLst/>
                              <a:latin typeface="Cambria Math" panose="02040503050406030204" pitchFamily="18" charset="0"/>
                              <a:ea typeface="Yu Mincho"/>
                              <a:cs typeface="Times New Roman" panose="02020603050405020304" pitchFamily="18" charset="0"/>
                            </a:rPr>
                          </m:ctrlPr>
                        </m:sSubPr>
                        <m:e>
                          <m:r>
                            <a:rPr lang="en-US" sz="2000" i="1">
                              <a:effectLst/>
                              <a:latin typeface="Cambria Math" panose="02040503050406030204" pitchFamily="18" charset="0"/>
                              <a:ea typeface="Yu Mincho"/>
                              <a:cs typeface="Times New Roman" panose="02020603050405020304" pitchFamily="18" charset="0"/>
                            </a:rPr>
                            <m:t>𝑙</m:t>
                          </m:r>
                        </m:e>
                        <m:sub>
                          <m:r>
                            <a:rPr lang="en-US" sz="2000" i="1">
                              <a:effectLst/>
                              <a:latin typeface="Cambria Math" panose="02040503050406030204" pitchFamily="18" charset="0"/>
                              <a:ea typeface="Yu Mincho"/>
                              <a:cs typeface="Times New Roman" panose="02020603050405020304" pitchFamily="18" charset="0"/>
                            </a:rPr>
                            <m:t>𝑦</m:t>
                          </m:r>
                        </m:sub>
                      </m:sSub>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Yu Mincho"/>
                              <a:cs typeface="Times New Roman" panose="02020603050405020304" pitchFamily="18" charset="0"/>
                            </a:rPr>
                          </m:ctrlPr>
                        </m:sSubPr>
                        <m:e>
                          <m:r>
                            <a:rPr lang="en-US" sz="2000" i="1">
                              <a:effectLst/>
                              <a:latin typeface="Cambria Math" panose="02040503050406030204" pitchFamily="18" charset="0"/>
                              <a:ea typeface="Yu Mincho"/>
                              <a:cs typeface="Times New Roman" panose="02020603050405020304" pitchFamily="18" charset="0"/>
                            </a:rPr>
                            <m:t>𝑙</m:t>
                          </m:r>
                        </m:e>
                        <m:sub>
                          <m:r>
                            <a:rPr lang="en-US" sz="2000" i="1">
                              <a:effectLst/>
                              <a:latin typeface="Cambria Math" panose="02040503050406030204" pitchFamily="18" charset="0"/>
                              <a:ea typeface="Yu Mincho"/>
                              <a:cs typeface="Times New Roman" panose="02020603050405020304" pitchFamily="18" charset="0"/>
                            </a:rPr>
                            <m:t>𝑦</m:t>
                          </m:r>
                        </m:sub>
                      </m:sSub>
                      <m:r>
                        <a:rPr lang="en-US" sz="2000" i="1">
                          <a:effectLst/>
                          <a:latin typeface="Cambria Math" panose="02040503050406030204" pitchFamily="18" charset="0"/>
                          <a:ea typeface="Yu Mincho"/>
                          <a:cs typeface="Times New Roman" panose="02020603050405020304" pitchFamily="18" charset="0"/>
                        </a:rPr>
                        <m:t>=</m:t>
                      </m:r>
                      <m:f>
                        <m:fPr>
                          <m:type m:val="lin"/>
                          <m:ctrlPr>
                            <a:rPr lang="en-US" sz="2000" i="1">
                              <a:effectLst/>
                              <a:latin typeface="Cambria Math" panose="02040503050406030204" pitchFamily="18" charset="0"/>
                              <a:ea typeface="Yu Mincho"/>
                              <a:cs typeface="Times New Roman" panose="02020603050405020304" pitchFamily="18" charset="0"/>
                            </a:rPr>
                          </m:ctrlPr>
                        </m:fPr>
                        <m:num>
                          <m:r>
                            <a:rPr lang="en-US" sz="2000" i="1">
                              <a:effectLst/>
                              <a:latin typeface="Cambria Math" panose="02040503050406030204" pitchFamily="18" charset="0"/>
                              <a:ea typeface="Yu Mincho"/>
                              <a:cs typeface="Times New Roman" panose="02020603050405020304" pitchFamily="18" charset="0"/>
                            </a:rPr>
                            <m:t>𝜆</m:t>
                          </m:r>
                        </m:num>
                        <m:den>
                          <m:d>
                            <m:dPr>
                              <m:ctrlPr>
                                <a:rPr lang="en-US" sz="2000" i="1">
                                  <a:effectLst/>
                                  <a:latin typeface="Cambria Math" panose="02040503050406030204" pitchFamily="18" charset="0"/>
                                  <a:ea typeface="Yu Mincho"/>
                                  <a:cs typeface="Times New Roman" panose="02020603050405020304" pitchFamily="18" charset="0"/>
                                </a:rPr>
                              </m:ctrlPr>
                            </m:dPr>
                            <m:e>
                              <m:r>
                                <a:rPr lang="en-US" sz="2000" i="1">
                                  <a:effectLst/>
                                  <a:latin typeface="Cambria Math" panose="02040503050406030204" pitchFamily="18" charset="0"/>
                                  <a:ea typeface="Yu Mincho"/>
                                  <a:cs typeface="Times New Roman" panose="02020603050405020304" pitchFamily="18" charset="0"/>
                                </a:rPr>
                                <m:t>1+</m:t>
                              </m:r>
                              <m:sSup>
                                <m:sSupPr>
                                  <m:ctrlPr>
                                    <a:rPr lang="en-US" sz="2000" i="1">
                                      <a:effectLst/>
                                      <a:latin typeface="Cambria Math" panose="02040503050406030204" pitchFamily="18" charset="0"/>
                                      <a:ea typeface="Yu Mincho"/>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smtClean="0">
                                      <a:effectLst/>
                                      <a:latin typeface="Cambria Math" panose="02040503050406030204" pitchFamily="18" charset="0"/>
                                      <a:ea typeface="Calibri" panose="020F0502020204030204" pitchFamily="34" charset="0"/>
                                      <a:cs typeface="Times New Roman" panose="02020603050405020304" pitchFamily="18" charset="0"/>
                                    </a:rPr>
                                    <m:t>𝝇</m:t>
                                  </m:r>
                                  <m:d>
                                    <m:d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𝐴𝑦</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𝜓</m:t>
                                      </m:r>
                                    </m:e>
                                  </m:d>
                                </m:sup>
                              </m:sSup>
                            </m:e>
                          </m:d>
                        </m:den>
                      </m:f>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92957" y="2970553"/>
                <a:ext cx="4572000" cy="1166473"/>
              </a:xfrm>
              <a:prstGeom prst="rect">
                <a:avLst/>
              </a:prstGeom>
              <a:blipFill>
                <a:blip r:embed="rId4"/>
                <a:stretch>
                  <a:fillRect/>
                </a:stretch>
              </a:blipFill>
            </p:spPr>
            <p:txBody>
              <a:bodyPr/>
              <a:lstStyle/>
              <a:p>
                <a:r>
                  <a:rPr lang="en-US">
                    <a:noFill/>
                  </a:rPr>
                  <a:t> </a:t>
                </a:r>
              </a:p>
            </p:txBody>
          </p:sp>
        </mc:Fallback>
      </mc:AlternateContent>
      <p:sp>
        <p:nvSpPr>
          <p:cNvPr id="5" name="TextBox 4"/>
          <p:cNvSpPr txBox="1"/>
          <p:nvPr/>
        </p:nvSpPr>
        <p:spPr>
          <a:xfrm>
            <a:off x="4572000" y="3553789"/>
            <a:ext cx="3372590" cy="369332"/>
          </a:xfrm>
          <a:prstGeom prst="rect">
            <a:avLst/>
          </a:prstGeom>
          <a:noFill/>
        </p:spPr>
        <p:txBody>
          <a:bodyPr wrap="none" rtlCol="0">
            <a:spAutoFit/>
          </a:bodyPr>
          <a:lstStyle/>
          <a:p>
            <a:r>
              <a:rPr lang="en-US" dirty="0"/>
              <a:t>Logistic function for asymptotic M</a:t>
            </a:r>
          </a:p>
        </p:txBody>
      </p:sp>
      <p:pic>
        <p:nvPicPr>
          <p:cNvPr id="9" name="Picture 8"/>
          <p:cNvPicPr>
            <a:picLocks noChangeAspect="1"/>
          </p:cNvPicPr>
          <p:nvPr/>
        </p:nvPicPr>
        <p:blipFill rotWithShape="1">
          <a:blip r:embed="rId5"/>
          <a:srcRect b="8703"/>
          <a:stretch/>
        </p:blipFill>
        <p:spPr>
          <a:xfrm>
            <a:off x="8134048" y="0"/>
            <a:ext cx="1009951" cy="992981"/>
          </a:xfrm>
          <a:prstGeom prst="rect">
            <a:avLst/>
          </a:prstGeom>
        </p:spPr>
      </p:pic>
    </p:spTree>
    <p:extLst>
      <p:ext uri="{BB962C8B-B14F-4D97-AF65-F5344CB8AC3E}">
        <p14:creationId xmlns:p14="http://schemas.microsoft.com/office/powerpoint/2010/main" val="2676224028"/>
      </p:ext>
    </p:extLst>
  </p:cSld>
  <p:clrMapOvr>
    <a:masterClrMapping/>
  </p:clrMapOvr>
  <p:extLst>
    <p:ext uri="{6950BFC3-D8DA-4A85-94F7-54DA5524770B}">
      <p188:commentRel xmlns:p188="http://schemas.microsoft.com/office/powerpoint/2018/8/main" xmlns="" r:id="rId6"/>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Natural Mortality</a:t>
            </a:r>
          </a:p>
        </p:txBody>
      </p:sp>
      <p:sp>
        <p:nvSpPr>
          <p:cNvPr id="3" name="Content Placeholder 2"/>
          <p:cNvSpPr>
            <a:spLocks noGrp="1"/>
          </p:cNvSpPr>
          <p:nvPr>
            <p:ph idx="1"/>
          </p:nvPr>
        </p:nvSpPr>
        <p:spPr>
          <a:xfrm>
            <a:off x="628650" y="1318415"/>
            <a:ext cx="7886700" cy="4351338"/>
          </a:xfrm>
        </p:spPr>
        <p:txBody>
          <a:bodyPr/>
          <a:lstStyle/>
          <a:p>
            <a:r>
              <a:rPr lang="en-US" dirty="0"/>
              <a:t>Model 21.5 series</a:t>
            </a:r>
          </a:p>
          <a:p>
            <a:pPr lvl="1"/>
            <a:r>
              <a:rPr lang="en-US" dirty="0"/>
              <a:t>Iteratively fit annual natural mortality</a:t>
            </a:r>
          </a:p>
          <a:p>
            <a:pPr lvl="1"/>
            <a:r>
              <a:rPr lang="en-US" dirty="0"/>
              <a:t>Best fit model with lowest objective value had a separate block for 2015-2020 </a:t>
            </a:r>
          </a:p>
        </p:txBody>
      </p:sp>
      <p:pic>
        <p:nvPicPr>
          <p:cNvPr id="8" name="Picture 7"/>
          <p:cNvPicPr>
            <a:picLocks noChangeAspect="1"/>
          </p:cNvPicPr>
          <p:nvPr/>
        </p:nvPicPr>
        <p:blipFill>
          <a:blip r:embed="rId2"/>
          <a:stretch>
            <a:fillRect/>
          </a:stretch>
        </p:blipFill>
        <p:spPr>
          <a:xfrm>
            <a:off x="157164" y="3968947"/>
            <a:ext cx="5608860" cy="2836069"/>
          </a:xfrm>
          <a:prstGeom prst="rect">
            <a:avLst/>
          </a:prstGeom>
        </p:spPr>
      </p:pic>
      <p:pic>
        <p:nvPicPr>
          <p:cNvPr id="9" name="Content Placeholder 5"/>
          <p:cNvPicPr>
            <a:picLocks noChangeAspect="1"/>
          </p:cNvPicPr>
          <p:nvPr/>
        </p:nvPicPr>
        <p:blipFill>
          <a:blip r:embed="rId3"/>
          <a:stretch>
            <a:fillRect/>
          </a:stretch>
        </p:blipFill>
        <p:spPr>
          <a:xfrm>
            <a:off x="5246039" y="2787345"/>
            <a:ext cx="3860295" cy="2041830"/>
          </a:xfrm>
          <a:prstGeom prst="rect">
            <a:avLst/>
          </a:prstGeom>
        </p:spPr>
      </p:pic>
      <p:pic>
        <p:nvPicPr>
          <p:cNvPr id="10" name="Picture 9"/>
          <p:cNvPicPr>
            <a:picLocks noChangeAspect="1"/>
          </p:cNvPicPr>
          <p:nvPr/>
        </p:nvPicPr>
        <p:blipFill rotWithShape="1">
          <a:blip r:embed="rId4"/>
          <a:srcRect b="8703"/>
          <a:stretch/>
        </p:blipFill>
        <p:spPr>
          <a:xfrm>
            <a:off x="8134048" y="0"/>
            <a:ext cx="1009951" cy="992981"/>
          </a:xfrm>
          <a:prstGeom prst="rect">
            <a:avLst/>
          </a:prstGeom>
        </p:spPr>
      </p:pic>
    </p:spTree>
    <p:extLst>
      <p:ext uri="{BB962C8B-B14F-4D97-AF65-F5344CB8AC3E}">
        <p14:creationId xmlns:p14="http://schemas.microsoft.com/office/powerpoint/2010/main" val="82668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34681" y="4609862"/>
            <a:ext cx="4188940" cy="2215662"/>
          </a:xfrm>
          <a:prstGeom prst="rect">
            <a:avLst/>
          </a:prstGeom>
        </p:spPr>
      </p:pic>
      <p:sp>
        <p:nvSpPr>
          <p:cNvPr id="2" name="Title 1"/>
          <p:cNvSpPr>
            <a:spLocks noGrp="1"/>
          </p:cNvSpPr>
          <p:nvPr>
            <p:ph type="title"/>
          </p:nvPr>
        </p:nvSpPr>
        <p:spPr>
          <a:xfrm>
            <a:off x="0" y="0"/>
            <a:ext cx="7886700" cy="1325563"/>
          </a:xfrm>
        </p:spPr>
        <p:txBody>
          <a:bodyPr/>
          <a:lstStyle/>
          <a:p>
            <a:r>
              <a:rPr lang="en-US" dirty="0"/>
              <a:t>Recruitment</a:t>
            </a:r>
          </a:p>
        </p:txBody>
      </p:sp>
      <p:sp>
        <p:nvSpPr>
          <p:cNvPr id="3" name="Content Placeholder 2"/>
          <p:cNvSpPr>
            <a:spLocks noGrp="1"/>
          </p:cNvSpPr>
          <p:nvPr>
            <p:ph idx="1"/>
          </p:nvPr>
        </p:nvSpPr>
        <p:spPr>
          <a:xfrm>
            <a:off x="564530" y="1144695"/>
            <a:ext cx="7886700" cy="4351338"/>
          </a:xfrm>
        </p:spPr>
        <p:txBody>
          <a:bodyPr/>
          <a:lstStyle/>
          <a:p>
            <a:r>
              <a:rPr lang="en-US" dirty="0"/>
              <a:t>Standard Tier 3 recruitment</a:t>
            </a:r>
          </a:p>
          <a:p>
            <a:pPr marL="0" indent="0">
              <a:buNone/>
            </a:pPr>
            <a:endParaRPr lang="en-US" dirty="0"/>
          </a:p>
          <a:p>
            <a:r>
              <a:rPr lang="en-US" dirty="0"/>
              <a:t>Spawning heatwave-linked recruitment</a:t>
            </a:r>
          </a:p>
        </p:txBody>
      </p:sp>
      <mc:AlternateContent xmlns:mc="http://schemas.openxmlformats.org/markup-compatibility/2006" xmlns:a14="http://schemas.microsoft.com/office/drawing/2010/main">
        <mc:Choice Requires="a14">
          <p:sp>
            <p:nvSpPr>
              <p:cNvPr id="4" name="Rectangle 3"/>
              <p:cNvSpPr/>
              <p:nvPr/>
            </p:nvSpPr>
            <p:spPr>
              <a:xfrm>
                <a:off x="743836" y="1586284"/>
                <a:ext cx="7656327" cy="524759"/>
              </a:xfrm>
              <a:prstGeom prst="rect">
                <a:avLst/>
              </a:prstGeom>
            </p:spPr>
            <p:txBody>
              <a:bodyPr wrap="none">
                <a:spAutoFit/>
              </a:bodyPr>
              <a:lstStyle/>
              <a:p>
                <a:pPr>
                  <a:lnSpc>
                    <a:spcPct val="107000"/>
                  </a:lnSpc>
                  <a:spcAft>
                    <a:spcPts val="800"/>
                  </a:spcAft>
                </a:pPr>
                <a:r>
                  <a:rPr lang="en-US" sz="1100" dirty="0">
                    <a:latin typeface="Times New Roman" panose="02020603050405020304" pitchFamily="18" charset="0"/>
                    <a:ea typeface="Yu Mincho"/>
                    <a:cs typeface="Times New Roman" panose="02020603050405020304" pitchFamily="18" charset="0"/>
                  </a:rPr>
                  <a:t> </a:t>
                </a:r>
                <a14:m>
                  <m:oMath xmlns:m="http://schemas.openxmlformats.org/officeDocument/2006/math">
                    <m:sSub>
                      <m:sSubPr>
                        <m:ctrlPr>
                          <a:rPr lang="en-US" sz="2000" i="1">
                            <a:effectLst/>
                            <a:latin typeface="Cambria Math" panose="02040503050406030204" pitchFamily="18" charset="0"/>
                            <a:ea typeface="Yu Mincho"/>
                            <a:cs typeface="Times New Roman" panose="02020603050405020304" pitchFamily="18" charset="0"/>
                          </a:rPr>
                        </m:ctrlPr>
                      </m:sSubPr>
                      <m:e>
                        <m:r>
                          <m:rPr>
                            <m:sty m:val="p"/>
                          </m:rPr>
                          <a:rPr lang="en-US" sz="2000">
                            <a:effectLst/>
                            <a:latin typeface="Cambria Math" panose="02040503050406030204" pitchFamily="18" charset="0"/>
                            <a:ea typeface="Yu Mincho"/>
                            <a:cs typeface="Times New Roman" panose="02020603050405020304" pitchFamily="18" charset="0"/>
                          </a:rPr>
                          <m:t>R</m:t>
                        </m:r>
                      </m:e>
                      <m:sub>
                        <m:r>
                          <m:rPr>
                            <m:sty m:val="p"/>
                          </m:rPr>
                          <a:rPr lang="en-US" sz="2000">
                            <a:effectLst/>
                            <a:latin typeface="Cambria Math" panose="02040503050406030204" pitchFamily="18" charset="0"/>
                            <a:ea typeface="Yu Mincho"/>
                            <a:cs typeface="Times New Roman" panose="02020603050405020304" pitchFamily="18" charset="0"/>
                          </a:rPr>
                          <m:t>y</m:t>
                        </m:r>
                      </m:sub>
                    </m:sSub>
                    <m:r>
                      <a:rPr lang="en-US" sz="2000">
                        <a:effectLst/>
                        <a:latin typeface="Cambria Math" panose="02040503050406030204" pitchFamily="18" charset="0"/>
                        <a:ea typeface="Yu Mincho"/>
                        <a:cs typeface="Times New Roman" panose="02020603050405020304" pitchFamily="18" charset="0"/>
                      </a:rPr>
                      <m:t>=</m:t>
                    </m:r>
                    <m:d>
                      <m:dPr>
                        <m:ctrlPr>
                          <a:rPr lang="en-US" sz="2000" i="1">
                            <a:effectLst/>
                            <a:latin typeface="Cambria Math" panose="02040503050406030204" pitchFamily="18" charset="0"/>
                            <a:ea typeface="Yu Mincho"/>
                            <a:cs typeface="Times New Roman" panose="02020603050405020304" pitchFamily="18" charset="0"/>
                          </a:rPr>
                        </m:ctrlPr>
                      </m:dPr>
                      <m:e>
                        <m:sSub>
                          <m:sSubPr>
                            <m:ctrlPr>
                              <a:rPr lang="en-US" sz="2000" i="1">
                                <a:effectLst/>
                                <a:latin typeface="Cambria Math" panose="02040503050406030204" pitchFamily="18" charset="0"/>
                                <a:ea typeface="Yu Mincho"/>
                                <a:cs typeface="Times New Roman" panose="02020603050405020304" pitchFamily="18" charset="0"/>
                              </a:rPr>
                            </m:ctrlPr>
                          </m:sSubPr>
                          <m:e>
                            <m:r>
                              <m:rPr>
                                <m:sty m:val="p"/>
                              </m:rPr>
                              <a:rPr lang="en-US" sz="2000">
                                <a:effectLst/>
                                <a:latin typeface="Cambria Math" panose="02040503050406030204" pitchFamily="18" charset="0"/>
                                <a:ea typeface="Yu Mincho"/>
                                <a:cs typeface="Times New Roman" panose="02020603050405020304" pitchFamily="18" charset="0"/>
                              </a:rPr>
                              <m:t>R</m:t>
                            </m:r>
                          </m:e>
                          <m:sub>
                            <m:r>
                              <a:rPr lang="en-US" sz="2000">
                                <a:effectLst/>
                                <a:latin typeface="Cambria Math" panose="02040503050406030204" pitchFamily="18" charset="0"/>
                                <a:ea typeface="Yu Mincho"/>
                                <a:cs typeface="Times New Roman" panose="02020603050405020304" pitchFamily="18" charset="0"/>
                              </a:rPr>
                              <m:t>0</m:t>
                            </m:r>
                          </m:sub>
                        </m:sSub>
                        <m:sSup>
                          <m:sSupPr>
                            <m:ctrlPr>
                              <a:rPr lang="en-US" sz="2000" i="1">
                                <a:effectLst/>
                                <a:latin typeface="Cambria Math" panose="02040503050406030204" pitchFamily="18" charset="0"/>
                                <a:ea typeface="Yu Mincho"/>
                                <a:cs typeface="Times New Roman" panose="02020603050405020304" pitchFamily="18" charset="0"/>
                              </a:rPr>
                            </m:ctrlPr>
                          </m:sSup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e</m:t>
                            </m:r>
                          </m:e>
                          <m:sup>
                            <m:r>
                              <m:rPr>
                                <m:sty m:val="p"/>
                              </m:rPr>
                              <a:rPr lang="en-US" sz="2000">
                                <a:effectLst/>
                                <a:latin typeface="Cambria Math" panose="02040503050406030204" pitchFamily="18" charset="0"/>
                                <a:ea typeface="Yu Mincho"/>
                                <a:cs typeface="Times New Roman" panose="02020603050405020304" pitchFamily="18" charset="0"/>
                              </a:rPr>
                              <m:t>ϑ</m:t>
                            </m:r>
                          </m:sup>
                        </m:sSup>
                      </m:e>
                    </m:d>
                    <m:sSup>
                      <m:sSupPr>
                        <m:ctrlPr>
                          <a:rPr lang="en-US" sz="2000" i="1">
                            <a:effectLst/>
                            <a:latin typeface="Cambria Math" panose="02040503050406030204" pitchFamily="18" charset="0"/>
                            <a:ea typeface="Yu Mincho"/>
                            <a:cs typeface="Times New Roman" panose="02020603050405020304" pitchFamily="18" charset="0"/>
                          </a:rPr>
                        </m:ctrlPr>
                      </m:sSup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e</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a:effectLst/>
                            <a:latin typeface="Cambria Math" panose="02040503050406030204" pitchFamily="18" charset="0"/>
                            <a:ea typeface="Calibri" panose="020F0502020204030204" pitchFamily="34" charset="0"/>
                            <a:cs typeface="Times New Roman" panose="02020603050405020304" pitchFamily="18" charset="0"/>
                          </a:rPr>
                          <m:t>0.5</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b</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y</m:t>
                            </m:r>
                          </m:sub>
                        </m:sSub>
                        <m:sSubSup>
                          <m:sSubSup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σ</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R</m:t>
                            </m:r>
                          </m:sub>
                          <m:sup>
                            <m:r>
                              <a:rPr lang="en-US" sz="2000">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US" sz="20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R</m:t>
                                </m:r>
                              </m:e>
                            </m:acc>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y</m:t>
                            </m:r>
                          </m:sub>
                        </m:sSub>
                      </m:sup>
                    </m:sSup>
                  </m:oMath>
                </a14:m>
                <a:r>
                  <a:rPr lang="en-US" sz="2000" dirty="0">
                    <a:effectLst/>
                    <a:latin typeface="Times New Roman" panose="02020603050405020304" pitchFamily="18" charset="0"/>
                    <a:ea typeface="Yu Mincho"/>
                    <a:cs typeface="Times New Roman" panose="02020603050405020304" pitchFamily="18" charset="0"/>
                  </a:rPr>
                  <a:t> , if y ≥ 1977 → </a:t>
                </a:r>
                <a14:m>
                  <m:oMath xmlns:m="http://schemas.openxmlformats.org/officeDocument/2006/math">
                    <m:r>
                      <m:rPr>
                        <m:sty m:val="p"/>
                      </m:rPr>
                      <a:rPr lang="en-US" sz="2000">
                        <a:effectLst/>
                        <a:latin typeface="Cambria Math" panose="02040503050406030204" pitchFamily="18" charset="0"/>
                        <a:ea typeface="Yu Mincho"/>
                        <a:cs typeface="Times New Roman" panose="02020603050405020304" pitchFamily="18" charset="0"/>
                      </a:rPr>
                      <m:t>ϑ</m:t>
                    </m:r>
                  </m:oMath>
                </a14:m>
                <a:r>
                  <a:rPr lang="en-US" sz="2000" dirty="0">
                    <a:effectLst/>
                    <a:latin typeface="Times New Roman" panose="02020603050405020304" pitchFamily="18" charset="0"/>
                    <a:ea typeface="Yu Mincho"/>
                    <a:cs typeface="Times New Roman" panose="02020603050405020304" pitchFamily="18" charset="0"/>
                  </a:rPr>
                  <a:t> = 0,</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Yu Mincho"/>
                    <a:cs typeface="Times New Roman" panose="02020603050405020304" pitchFamily="18" charset="0"/>
                  </a:rPr>
                  <a:t>where </a:t>
                </a:r>
                <a14:m>
                  <m:oMath xmlns:m="http://schemas.openxmlformats.org/officeDocument/2006/math">
                    <m:sSub>
                      <m:sSubPr>
                        <m:ctrlPr>
                          <a:rPr lang="en-US" sz="2000" i="1">
                            <a:effectLst/>
                            <a:latin typeface="Cambria Math" panose="02040503050406030204" pitchFamily="18" charset="0"/>
                            <a:ea typeface="Yu Mincho"/>
                            <a:cs typeface="Times New Roman" panose="02020603050405020304" pitchFamily="18" charset="0"/>
                          </a:rPr>
                        </m:ctrlPr>
                      </m:sSubPr>
                      <m:e>
                        <m:acc>
                          <m:accPr>
                            <m:chr m:val="̃"/>
                            <m:ctrlPr>
                              <a:rPr lang="en-US" sz="2000" i="1">
                                <a:effectLst/>
                                <a:latin typeface="Cambria Math" panose="02040503050406030204" pitchFamily="18" charset="0"/>
                                <a:ea typeface="Yu Mincho"/>
                                <a:cs typeface="Times New Roman" panose="02020603050405020304" pitchFamily="18" charset="0"/>
                              </a:rPr>
                            </m:ctrlPr>
                          </m:accPr>
                          <m:e>
                            <m:r>
                              <m:rPr>
                                <m:sty m:val="p"/>
                              </m:rPr>
                              <a:rPr lang="en-US" sz="2000">
                                <a:effectLst/>
                                <a:latin typeface="Cambria Math" panose="02040503050406030204" pitchFamily="18" charset="0"/>
                                <a:ea typeface="Yu Mincho"/>
                                <a:cs typeface="Times New Roman" panose="02020603050405020304" pitchFamily="18" charset="0"/>
                              </a:rPr>
                              <m:t>R</m:t>
                            </m:r>
                          </m:e>
                        </m:acc>
                      </m:e>
                      <m:sub>
                        <m:r>
                          <m:rPr>
                            <m:sty m:val="p"/>
                          </m:rPr>
                          <a:rPr lang="en-US" sz="2000">
                            <a:effectLst/>
                            <a:latin typeface="Cambria Math" panose="02040503050406030204" pitchFamily="18" charset="0"/>
                            <a:ea typeface="Yu Mincho"/>
                            <a:cs typeface="Times New Roman" panose="02020603050405020304" pitchFamily="18" charset="0"/>
                          </a:rPr>
                          <m:t>y</m:t>
                        </m:r>
                      </m:sub>
                    </m:sSub>
                    <m:r>
                      <a:rPr lang="en-US" sz="2000">
                        <a:effectLst/>
                        <a:latin typeface="Cambria Math" panose="02040503050406030204" pitchFamily="18" charset="0"/>
                        <a:ea typeface="Yu Mincho"/>
                        <a:cs typeface="Times New Roman" panose="02020603050405020304" pitchFamily="18" charset="0"/>
                      </a:rPr>
                      <m:t>=</m:t>
                    </m:r>
                    <m:r>
                      <m:rPr>
                        <m:sty m:val="p"/>
                      </m:rPr>
                      <a:rPr lang="en-US" sz="2000">
                        <a:effectLst/>
                        <a:latin typeface="Cambria Math" panose="02040503050406030204" pitchFamily="18" charset="0"/>
                        <a:ea typeface="Yu Mincho"/>
                        <a:cs typeface="Times New Roman" panose="02020603050405020304" pitchFamily="18" charset="0"/>
                      </a:rPr>
                      <m:t>N</m:t>
                    </m:r>
                    <m:d>
                      <m:dPr>
                        <m:ctrlPr>
                          <a:rPr lang="en-US" sz="2000" i="1">
                            <a:effectLst/>
                            <a:latin typeface="Cambria Math" panose="02040503050406030204" pitchFamily="18" charset="0"/>
                            <a:ea typeface="Yu Mincho"/>
                            <a:cs typeface="Times New Roman" panose="02020603050405020304" pitchFamily="18" charset="0"/>
                          </a:rPr>
                        </m:ctrlPr>
                      </m:dPr>
                      <m:e>
                        <m:r>
                          <a:rPr lang="en-US" sz="2000">
                            <a:effectLst/>
                            <a:latin typeface="Cambria Math" panose="02040503050406030204" pitchFamily="18" charset="0"/>
                            <a:ea typeface="Yu Mincho"/>
                            <a:cs typeface="Times New Roman" panose="02020603050405020304" pitchFamily="18" charset="0"/>
                          </a:rPr>
                          <m:t>0; </m:t>
                        </m:r>
                        <m:sSubSup>
                          <m:sSubSupPr>
                            <m:ctrlPr>
                              <a:rPr lang="en-US" sz="2000" i="1">
                                <a:effectLst/>
                                <a:latin typeface="Cambria Math" panose="02040503050406030204" pitchFamily="18" charset="0"/>
                                <a:ea typeface="Yu Mincho"/>
                                <a:cs typeface="Times New Roman" panose="02020603050405020304" pitchFamily="18" charset="0"/>
                              </a:rPr>
                            </m:ctrlPr>
                          </m:sSubSupPr>
                          <m:e>
                            <m:r>
                              <m:rPr>
                                <m:sty m:val="p"/>
                              </m:rPr>
                              <a:rPr lang="en-US" sz="2000">
                                <a:effectLst/>
                                <a:latin typeface="Cambria Math" panose="02040503050406030204" pitchFamily="18" charset="0"/>
                                <a:ea typeface="Yu Mincho"/>
                                <a:cs typeface="Times New Roman" panose="02020603050405020304" pitchFamily="18" charset="0"/>
                              </a:rPr>
                              <m:t>σ</m:t>
                            </m:r>
                          </m:e>
                          <m:sub>
                            <m:r>
                              <m:rPr>
                                <m:sty m:val="p"/>
                              </m:rPr>
                              <a:rPr lang="en-US" sz="2000">
                                <a:effectLst/>
                                <a:latin typeface="Cambria Math" panose="02040503050406030204" pitchFamily="18" charset="0"/>
                                <a:ea typeface="Yu Mincho"/>
                                <a:cs typeface="Times New Roman" panose="02020603050405020304" pitchFamily="18" charset="0"/>
                              </a:rPr>
                              <m:t>R</m:t>
                            </m:r>
                          </m:sub>
                          <m:sup>
                            <m:r>
                              <a:rPr lang="en-US" sz="2000">
                                <a:effectLst/>
                                <a:latin typeface="Cambria Math" panose="02040503050406030204" pitchFamily="18" charset="0"/>
                                <a:ea typeface="Yu Mincho"/>
                                <a:cs typeface="Times New Roman" panose="02020603050405020304" pitchFamily="18" charset="0"/>
                              </a:rPr>
                              <m:t>2</m:t>
                            </m:r>
                          </m:sup>
                        </m:sSubSup>
                      </m:e>
                    </m:d>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43836" y="1586284"/>
                <a:ext cx="7656327" cy="524759"/>
              </a:xfrm>
              <a:prstGeom prst="rect">
                <a:avLst/>
              </a:prstGeom>
              <a:blipFill>
                <a:blip r:embed="rId3"/>
                <a:stretch>
                  <a:fillRect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43836" y="2552632"/>
                <a:ext cx="6620310" cy="1924053"/>
              </a:xfrm>
              <a:prstGeom prst="rect">
                <a:avLst/>
              </a:prstGeom>
            </p:spPr>
            <p:txBody>
              <a:bodyPr wrap="square">
                <a:spAutoFit/>
              </a:bodyPr>
              <a:lstStyle/>
              <a:p>
                <a:pPr>
                  <a:lnSpc>
                    <a:spcPct val="107000"/>
                  </a:lnSpc>
                  <a:spcAft>
                    <a:spcPts val="800"/>
                  </a:spcAft>
                </a:pPr>
                <a14:m>
                  <m:oMath xmlns:m="http://schemas.openxmlformats.org/officeDocument/2006/math">
                    <m:sSub>
                      <m:sSubPr>
                        <m:ctrlPr>
                          <a:rPr lang="en-US" sz="2000" i="1" smtClean="0">
                            <a:latin typeface="Cambria Math" panose="02040503050406030204" pitchFamily="18" charset="0"/>
                            <a:ea typeface="Yu Mincho"/>
                            <a:cs typeface="Times New Roman" panose="02020603050405020304" pitchFamily="18" charset="0"/>
                          </a:rPr>
                        </m:ctrlPr>
                      </m:sSubPr>
                      <m:e>
                        <m:r>
                          <m:rPr>
                            <m:sty m:val="p"/>
                          </m:rPr>
                          <a:rPr lang="en-US" sz="2000">
                            <a:effectLst/>
                            <a:latin typeface="Cambria Math" panose="02040503050406030204" pitchFamily="18" charset="0"/>
                            <a:ea typeface="Yu Mincho"/>
                            <a:cs typeface="Times New Roman" panose="02020603050405020304" pitchFamily="18" charset="0"/>
                          </a:rPr>
                          <m:t>R</m:t>
                        </m:r>
                      </m:e>
                      <m:sub>
                        <m:r>
                          <m:rPr>
                            <m:sty m:val="p"/>
                          </m:rPr>
                          <a:rPr lang="en-US" sz="2000">
                            <a:effectLst/>
                            <a:latin typeface="Cambria Math" panose="02040503050406030204" pitchFamily="18" charset="0"/>
                            <a:ea typeface="Yu Mincho"/>
                            <a:cs typeface="Times New Roman" panose="02020603050405020304" pitchFamily="18" charset="0"/>
                          </a:rPr>
                          <m:t>y</m:t>
                        </m:r>
                      </m:sub>
                    </m:sSub>
                    <m:r>
                      <a:rPr lang="en-US" sz="2000">
                        <a:effectLst/>
                        <a:latin typeface="Cambria Math" panose="02040503050406030204" pitchFamily="18" charset="0"/>
                        <a:ea typeface="Yu Mincho"/>
                        <a:cs typeface="Times New Roman" panose="02020603050405020304" pitchFamily="18" charset="0"/>
                      </a:rPr>
                      <m:t>=</m:t>
                    </m:r>
                    <m:f>
                      <m:fPr>
                        <m:ctrlPr>
                          <a:rPr lang="en-US" sz="2000" i="1">
                            <a:effectLst/>
                            <a:latin typeface="Cambria Math" panose="02040503050406030204" pitchFamily="18" charset="0"/>
                            <a:ea typeface="Yu Mincho"/>
                            <a:cs typeface="Times New Roman" panose="02020603050405020304" pitchFamily="18" charset="0"/>
                          </a:rPr>
                        </m:ctrlPr>
                      </m:fPr>
                      <m:num>
                        <m:r>
                          <a:rPr lang="en-US" sz="2000">
                            <a:effectLst/>
                            <a:latin typeface="Cambria Math" panose="02040503050406030204" pitchFamily="18" charset="0"/>
                            <a:ea typeface="Yu Mincho"/>
                            <a:cs typeface="Times New Roman" panose="02020603050405020304" pitchFamily="18" charset="0"/>
                          </a:rPr>
                          <m:t>4</m:t>
                        </m:r>
                        <m:r>
                          <m:rPr>
                            <m:sty m:val="p"/>
                          </m:rPr>
                          <a:rPr lang="en-US" sz="2000">
                            <a:effectLst/>
                            <a:latin typeface="Cambria Math" panose="02040503050406030204" pitchFamily="18" charset="0"/>
                            <a:ea typeface="Yu Mincho"/>
                            <a:cs typeface="Times New Roman" panose="02020603050405020304" pitchFamily="18" charset="0"/>
                          </a:rPr>
                          <m:t>h</m:t>
                        </m:r>
                        <m:d>
                          <m:dPr>
                            <m:ctrlPr>
                              <a:rPr lang="en-US" sz="2000" i="1">
                                <a:effectLst/>
                                <a:latin typeface="Cambria Math" panose="02040503050406030204" pitchFamily="18" charset="0"/>
                                <a:ea typeface="Yu Mincho"/>
                                <a:cs typeface="Times New Roman" panose="02020603050405020304" pitchFamily="18" charset="0"/>
                              </a:rPr>
                            </m:ctrlPr>
                          </m:dPr>
                          <m:e>
                            <m:sSub>
                              <m:sSubPr>
                                <m:ctrlPr>
                                  <a:rPr lang="en-US" sz="2000" i="1">
                                    <a:effectLst/>
                                    <a:latin typeface="Cambria Math" panose="02040503050406030204" pitchFamily="18" charset="0"/>
                                    <a:ea typeface="Yu Mincho"/>
                                    <a:cs typeface="Times New Roman" panose="02020603050405020304" pitchFamily="18" charset="0"/>
                                  </a:rPr>
                                </m:ctrlPr>
                              </m:sSubPr>
                              <m:e>
                                <m:r>
                                  <m:rPr>
                                    <m:sty m:val="p"/>
                                  </m:rPr>
                                  <a:rPr lang="en-US" sz="2000">
                                    <a:effectLst/>
                                    <a:latin typeface="Cambria Math" panose="02040503050406030204" pitchFamily="18" charset="0"/>
                                    <a:ea typeface="Yu Mincho"/>
                                    <a:cs typeface="Times New Roman" panose="02020603050405020304" pitchFamily="18" charset="0"/>
                                  </a:rPr>
                                  <m:t>R</m:t>
                                </m:r>
                              </m:e>
                              <m:sub>
                                <m:r>
                                  <a:rPr lang="en-US" sz="2000">
                                    <a:effectLst/>
                                    <a:latin typeface="Cambria Math" panose="02040503050406030204" pitchFamily="18" charset="0"/>
                                    <a:ea typeface="Yu Mincho"/>
                                    <a:cs typeface="Times New Roman" panose="02020603050405020304" pitchFamily="18" charset="0"/>
                                  </a:rPr>
                                  <m:t>0</m:t>
                                </m:r>
                              </m:sub>
                            </m:sSub>
                            <m:sSup>
                              <m:sSupPr>
                                <m:ctrlPr>
                                  <a:rPr lang="en-US" sz="2000" i="1">
                                    <a:effectLst/>
                                    <a:latin typeface="Cambria Math" panose="02040503050406030204" pitchFamily="18" charset="0"/>
                                    <a:ea typeface="Yu Mincho"/>
                                    <a:cs typeface="Times New Roman" panose="02020603050405020304" pitchFamily="18" charset="0"/>
                                  </a:rPr>
                                </m:ctrlPr>
                              </m:sSup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e</m:t>
                                </m:r>
                              </m:e>
                              <m:sup>
                                <m:r>
                                  <m:rPr>
                                    <m:sty m:val="p"/>
                                  </m:rPr>
                                  <a:rPr lang="en-US" sz="2000">
                                    <a:effectLst/>
                                    <a:latin typeface="Cambria Math" panose="02040503050406030204" pitchFamily="18" charset="0"/>
                                    <a:ea typeface="Yu Mincho"/>
                                    <a:cs typeface="Times New Roman" panose="02020603050405020304" pitchFamily="18" charset="0"/>
                                  </a:rPr>
                                  <m:t>ϑ</m:t>
                                </m:r>
                              </m:sup>
                            </m:sSup>
                          </m:e>
                        </m:d>
                        <m:d>
                          <m:dPr>
                            <m:ctrlPr>
                              <a:rPr lang="en-US" sz="2000" i="1">
                                <a:effectLst/>
                                <a:latin typeface="Cambria Math" panose="02040503050406030204" pitchFamily="18" charset="0"/>
                                <a:ea typeface="Yu Mincho"/>
                                <a:cs typeface="Times New Roman" panose="02020603050405020304" pitchFamily="18" charset="0"/>
                              </a:rPr>
                            </m:ctrlPr>
                          </m:dPr>
                          <m:e>
                            <m:sSup>
                              <m:sSupPr>
                                <m:ctrlPr>
                                  <a:rPr lang="en-US" sz="2000" i="1">
                                    <a:effectLst/>
                                    <a:latin typeface="Cambria Math" panose="02040503050406030204" pitchFamily="18" charset="0"/>
                                    <a:ea typeface="Yu Mincho"/>
                                    <a:cs typeface="Times New Roman" panose="02020603050405020304" pitchFamily="18" charset="0"/>
                                  </a:rPr>
                                </m:ctrlPr>
                              </m:sSup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e</m:t>
                                </m:r>
                              </m:e>
                              <m:sup>
                                <m:r>
                                  <a:rPr lang="en-US" sz="2000" b="1" i="1" smtClean="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𝛚</m:t>
                                </m:r>
                                <m:sSubSup>
                                  <m:sSubSup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I</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𝑆𝑦</m:t>
                                    </m:r>
                                  </m:sub>
                                  <m:sup>
                                    <m:r>
                                      <a:rPr lang="en-US" sz="2000" i="1">
                                        <a:effectLst/>
                                        <a:latin typeface="Cambria Math" panose="02040503050406030204" pitchFamily="18" charset="0"/>
                                        <a:ea typeface="Calibri" panose="020F0502020204030204" pitchFamily="34" charset="0"/>
                                        <a:cs typeface="Times New Roman" panose="02020603050405020304" pitchFamily="18" charset="0"/>
                                      </a:rPr>
                                      <m:t>3</m:t>
                                    </m:r>
                                  </m:sup>
                                </m:sSubSup>
                              </m:sup>
                            </m:sSup>
                          </m:e>
                        </m:d>
                        <m:sSub>
                          <m:sSubPr>
                            <m:ctrlPr>
                              <a:rPr lang="en-US" sz="2000" i="1">
                                <a:effectLst/>
                                <a:latin typeface="Cambria Math" panose="02040503050406030204" pitchFamily="18" charset="0"/>
                                <a:ea typeface="Yu Mincho"/>
                                <a:cs typeface="Times New Roman" panose="02020603050405020304" pitchFamily="18" charset="0"/>
                              </a:rPr>
                            </m:ctrlPr>
                          </m:sSubPr>
                          <m:e>
                            <m:r>
                              <m:rPr>
                                <m:sty m:val="p"/>
                              </m:rPr>
                              <a:rPr lang="en-US" sz="2000">
                                <a:effectLst/>
                                <a:latin typeface="Cambria Math" panose="02040503050406030204" pitchFamily="18" charset="0"/>
                                <a:ea typeface="Yu Mincho"/>
                                <a:cs typeface="Times New Roman" panose="02020603050405020304" pitchFamily="18" charset="0"/>
                              </a:rPr>
                              <m:t>SB</m:t>
                            </m:r>
                          </m:e>
                          <m:sub>
                            <m:r>
                              <m:rPr>
                                <m:sty m:val="p"/>
                              </m:rPr>
                              <a:rPr lang="en-US" sz="2000">
                                <a:effectLst/>
                                <a:latin typeface="Cambria Math" panose="02040503050406030204" pitchFamily="18" charset="0"/>
                                <a:ea typeface="Yu Mincho"/>
                                <a:cs typeface="Times New Roman" panose="02020603050405020304" pitchFamily="18" charset="0"/>
                              </a:rPr>
                              <m:t>y</m:t>
                            </m:r>
                          </m:sub>
                        </m:sSub>
                      </m:num>
                      <m:den>
                        <m:sSub>
                          <m:sSubPr>
                            <m:ctrlPr>
                              <a:rPr lang="en-US" sz="2000" i="1">
                                <a:effectLst/>
                                <a:latin typeface="Cambria Math" panose="02040503050406030204" pitchFamily="18" charset="0"/>
                                <a:ea typeface="Yu Mincho"/>
                                <a:cs typeface="Times New Roman" panose="02020603050405020304" pitchFamily="18" charset="0"/>
                              </a:rPr>
                            </m:ctrlPr>
                          </m:sSubPr>
                          <m:e>
                            <m:r>
                              <m:rPr>
                                <m:sty m:val="p"/>
                              </m:rPr>
                              <a:rPr lang="en-US" sz="2000">
                                <a:effectLst/>
                                <a:latin typeface="Cambria Math" panose="02040503050406030204" pitchFamily="18" charset="0"/>
                                <a:ea typeface="Yu Mincho"/>
                                <a:cs typeface="Times New Roman" panose="02020603050405020304" pitchFamily="18" charset="0"/>
                              </a:rPr>
                              <m:t>SB</m:t>
                            </m:r>
                          </m:e>
                          <m:sub>
                            <m:r>
                              <a:rPr lang="en-US" sz="2000">
                                <a:effectLst/>
                                <a:latin typeface="Cambria Math" panose="02040503050406030204" pitchFamily="18" charset="0"/>
                                <a:ea typeface="Yu Mincho"/>
                                <a:cs typeface="Times New Roman" panose="02020603050405020304" pitchFamily="18" charset="0"/>
                              </a:rPr>
                              <m:t>0</m:t>
                            </m:r>
                          </m:sub>
                        </m:sSub>
                        <m:d>
                          <m:dPr>
                            <m:ctrlPr>
                              <a:rPr lang="en-US" sz="2000" i="1">
                                <a:effectLst/>
                                <a:latin typeface="Cambria Math" panose="02040503050406030204" pitchFamily="18" charset="0"/>
                                <a:ea typeface="Yu Mincho"/>
                                <a:cs typeface="Times New Roman" panose="02020603050405020304" pitchFamily="18" charset="0"/>
                              </a:rPr>
                            </m:ctrlPr>
                          </m:dPr>
                          <m:e>
                            <m:r>
                              <a:rPr lang="en-US" sz="2000">
                                <a:effectLst/>
                                <a:latin typeface="Cambria Math" panose="02040503050406030204" pitchFamily="18" charset="0"/>
                                <a:ea typeface="Yu Mincho"/>
                                <a:cs typeface="Times New Roman" panose="02020603050405020304" pitchFamily="18" charset="0"/>
                              </a:rPr>
                              <m:t>1</m:t>
                            </m:r>
                            <m:r>
                              <a:rPr lang="en-US" sz="2000" i="1">
                                <a:effectLst/>
                                <a:latin typeface="Cambria Math" panose="02040503050406030204" pitchFamily="18" charset="0"/>
                                <a:ea typeface="Yu Mincho"/>
                                <a:cs typeface="Times New Roman" panose="02020603050405020304" pitchFamily="18" charset="0"/>
                              </a:rPr>
                              <m:t>−</m:t>
                            </m:r>
                            <m:r>
                              <m:rPr>
                                <m:sty m:val="p"/>
                              </m:rPr>
                              <a:rPr lang="en-US" sz="2000">
                                <a:effectLst/>
                                <a:latin typeface="Cambria Math" panose="02040503050406030204" pitchFamily="18" charset="0"/>
                                <a:ea typeface="Yu Mincho"/>
                                <a:cs typeface="Times New Roman" panose="02020603050405020304" pitchFamily="18" charset="0"/>
                              </a:rPr>
                              <m:t>h</m:t>
                            </m:r>
                          </m:e>
                        </m:d>
                        <m:r>
                          <a:rPr lang="en-US" sz="2000">
                            <a:effectLst/>
                            <a:latin typeface="Cambria Math" panose="02040503050406030204" pitchFamily="18" charset="0"/>
                            <a:ea typeface="Yu Mincho"/>
                            <a:cs typeface="Times New Roman" panose="02020603050405020304" pitchFamily="18" charset="0"/>
                          </a:rPr>
                          <m:t>+</m:t>
                        </m:r>
                        <m:sSub>
                          <m:sSubPr>
                            <m:ctrlPr>
                              <a:rPr lang="en-US" sz="2000" i="1">
                                <a:effectLst/>
                                <a:latin typeface="Cambria Math" panose="02040503050406030204" pitchFamily="18" charset="0"/>
                                <a:ea typeface="Yu Mincho"/>
                                <a:cs typeface="Times New Roman" panose="02020603050405020304" pitchFamily="18" charset="0"/>
                              </a:rPr>
                            </m:ctrlPr>
                          </m:sSubPr>
                          <m:e>
                            <m:r>
                              <m:rPr>
                                <m:sty m:val="p"/>
                              </m:rPr>
                              <a:rPr lang="en-US" sz="2000">
                                <a:effectLst/>
                                <a:latin typeface="Cambria Math" panose="02040503050406030204" pitchFamily="18" charset="0"/>
                                <a:ea typeface="Yu Mincho"/>
                                <a:cs typeface="Times New Roman" panose="02020603050405020304" pitchFamily="18" charset="0"/>
                              </a:rPr>
                              <m:t>SB</m:t>
                            </m:r>
                          </m:e>
                          <m:sub>
                            <m:r>
                              <m:rPr>
                                <m:sty m:val="p"/>
                              </m:rPr>
                              <a:rPr lang="en-US" sz="2000">
                                <a:effectLst/>
                                <a:latin typeface="Cambria Math" panose="02040503050406030204" pitchFamily="18" charset="0"/>
                                <a:ea typeface="Yu Mincho"/>
                                <a:cs typeface="Times New Roman" panose="02020603050405020304" pitchFamily="18" charset="0"/>
                              </a:rPr>
                              <m:t>y</m:t>
                            </m:r>
                          </m:sub>
                        </m:sSub>
                        <m:d>
                          <m:dPr>
                            <m:ctrlPr>
                              <a:rPr lang="en-US" sz="2000" i="1">
                                <a:effectLst/>
                                <a:latin typeface="Cambria Math" panose="02040503050406030204" pitchFamily="18" charset="0"/>
                                <a:ea typeface="Yu Mincho"/>
                                <a:cs typeface="Times New Roman" panose="02020603050405020304" pitchFamily="18" charset="0"/>
                              </a:rPr>
                            </m:ctrlPr>
                          </m:dPr>
                          <m:e>
                            <m:r>
                              <a:rPr lang="en-US" sz="2000">
                                <a:effectLst/>
                                <a:latin typeface="Cambria Math" panose="02040503050406030204" pitchFamily="18" charset="0"/>
                                <a:ea typeface="Yu Mincho"/>
                                <a:cs typeface="Times New Roman" panose="02020603050405020304" pitchFamily="18" charset="0"/>
                              </a:rPr>
                              <m:t>5</m:t>
                            </m:r>
                            <m:r>
                              <m:rPr>
                                <m:sty m:val="p"/>
                              </m:rPr>
                              <a:rPr lang="en-US" sz="2000">
                                <a:effectLst/>
                                <a:latin typeface="Cambria Math" panose="02040503050406030204" pitchFamily="18" charset="0"/>
                                <a:ea typeface="Yu Mincho"/>
                                <a:cs typeface="Times New Roman" panose="02020603050405020304" pitchFamily="18" charset="0"/>
                              </a:rPr>
                              <m:t>h</m:t>
                            </m:r>
                            <m:r>
                              <a:rPr lang="en-US" sz="2000" i="1">
                                <a:effectLst/>
                                <a:latin typeface="Cambria Math" panose="02040503050406030204" pitchFamily="18" charset="0"/>
                                <a:ea typeface="Yu Mincho"/>
                                <a:cs typeface="Times New Roman" panose="02020603050405020304" pitchFamily="18" charset="0"/>
                              </a:rPr>
                              <m:t>−</m:t>
                            </m:r>
                            <m:r>
                              <a:rPr lang="en-US" sz="2000">
                                <a:effectLst/>
                                <a:latin typeface="Cambria Math" panose="02040503050406030204" pitchFamily="18" charset="0"/>
                                <a:ea typeface="Yu Mincho"/>
                                <a:cs typeface="Times New Roman" panose="02020603050405020304" pitchFamily="18" charset="0"/>
                              </a:rPr>
                              <m:t>1</m:t>
                            </m:r>
                          </m:e>
                        </m:d>
                      </m:den>
                    </m:f>
                    <m:sSup>
                      <m:sSupPr>
                        <m:ctrlPr>
                          <a:rPr lang="en-US" sz="2000" i="1">
                            <a:effectLst/>
                            <a:latin typeface="Cambria Math" panose="02040503050406030204" pitchFamily="18" charset="0"/>
                            <a:ea typeface="Yu Mincho"/>
                            <a:cs typeface="Times New Roman" panose="02020603050405020304" pitchFamily="18" charset="0"/>
                          </a:rPr>
                        </m:ctrlPr>
                      </m:sSup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e</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a:effectLst/>
                            <a:latin typeface="Cambria Math" panose="02040503050406030204" pitchFamily="18" charset="0"/>
                            <a:ea typeface="Calibri" panose="020F0502020204030204" pitchFamily="34" charset="0"/>
                            <a:cs typeface="Times New Roman" panose="02020603050405020304" pitchFamily="18" charset="0"/>
                          </a:rPr>
                          <m:t>0.5</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b</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y</m:t>
                            </m:r>
                          </m:sub>
                        </m:sSub>
                        <m:sSubSup>
                          <m:sSubSup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σ</m:t>
                            </m:r>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R</m:t>
                            </m:r>
                          </m:sub>
                          <m:sup>
                            <m:r>
                              <a:rPr lang="en-US" sz="2000">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US" sz="20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R</m:t>
                                </m:r>
                              </m:e>
                            </m:acc>
                          </m:e>
                          <m:sub>
                            <m:r>
                              <m:rPr>
                                <m:sty m:val="p"/>
                              </m:rPr>
                              <a:rPr lang="en-US" sz="2000">
                                <a:effectLst/>
                                <a:latin typeface="Cambria Math" panose="02040503050406030204" pitchFamily="18" charset="0"/>
                                <a:ea typeface="Calibri" panose="020F0502020204030204" pitchFamily="34" charset="0"/>
                                <a:cs typeface="Times New Roman" panose="02020603050405020304" pitchFamily="18" charset="0"/>
                              </a:rPr>
                              <m:t>y</m:t>
                            </m:r>
                          </m:sub>
                        </m:sSub>
                      </m:sup>
                    </m:sSup>
                  </m:oMath>
                </a14:m>
                <a:r>
                  <a:rPr lang="en-US" sz="2000" dirty="0">
                    <a:effectLst/>
                    <a:latin typeface="Times New Roman" panose="02020603050405020304" pitchFamily="18" charset="0"/>
                    <a:ea typeface="Yu Mincho"/>
                    <a:cs typeface="Times New Roman" panose="02020603050405020304" pitchFamily="18" charset="0"/>
                  </a:rPr>
                  <a:t>, </a:t>
                </a:r>
                <a:r>
                  <a:rPr lang="en-US" sz="2000" dirty="0">
                    <a:latin typeface="Times New Roman" panose="02020603050405020304" pitchFamily="18" charset="0"/>
                    <a:ea typeface="Yu Mincho"/>
                    <a:cs typeface="Times New Roman" panose="02020603050405020304" pitchFamily="18" charset="0"/>
                  </a:rPr>
                  <a:t>if y ≥ 1977 → </a:t>
                </a:r>
                <a14:m>
                  <m:oMath xmlns:m="http://schemas.openxmlformats.org/officeDocument/2006/math">
                    <m:r>
                      <m:rPr>
                        <m:sty m:val="p"/>
                      </m:rPr>
                      <a:rPr lang="en-US" sz="2000">
                        <a:latin typeface="Cambria Math" panose="02040503050406030204" pitchFamily="18" charset="0"/>
                        <a:ea typeface="Yu Mincho"/>
                        <a:cs typeface="Times New Roman" panose="02020603050405020304" pitchFamily="18" charset="0"/>
                      </a:rPr>
                      <m:t>ϑ</m:t>
                    </m:r>
                  </m:oMath>
                </a14:m>
                <a:r>
                  <a:rPr lang="en-US" sz="2000" dirty="0">
                    <a:latin typeface="Times New Roman" panose="02020603050405020304" pitchFamily="18" charset="0"/>
                    <a:ea typeface="Yu Mincho"/>
                    <a:cs typeface="Times New Roman" panose="02020603050405020304" pitchFamily="18" charset="0"/>
                  </a:rPr>
                  <a:t> = 0, </a:t>
                </a:r>
                <a:endParaRPr lang="en-US" sz="2000" dirty="0">
                  <a:effectLst/>
                  <a:latin typeface="Times New Roman" panose="02020603050405020304" pitchFamily="18" charset="0"/>
                  <a:ea typeface="Yu Mincho"/>
                  <a:cs typeface="Times New Roman" panose="02020603050405020304" pitchFamily="18" charset="0"/>
                </a:endParaRPr>
              </a:p>
              <a:p>
                <a:pPr>
                  <a:lnSpc>
                    <a:spcPct val="107000"/>
                  </a:lnSpc>
                  <a:spcAft>
                    <a:spcPts val="800"/>
                  </a:spcAft>
                </a:pPr>
                <a14:m>
                  <m:oMath xmlns:m="http://schemas.openxmlformats.org/officeDocument/2006/math">
                    <m:sSub>
                      <m:sSubPr>
                        <m:ctrlPr>
                          <a:rPr lang="en-US" sz="2000" i="1">
                            <a:latin typeface="Cambria Math" panose="02040503050406030204" pitchFamily="18" charset="0"/>
                            <a:ea typeface="Yu Mincho"/>
                            <a:cs typeface="Times New Roman" panose="02020603050405020304" pitchFamily="18" charset="0"/>
                          </a:rPr>
                        </m:ctrlPr>
                      </m:sSubPr>
                      <m:e>
                        <m:r>
                          <m:rPr>
                            <m:sty m:val="p"/>
                          </m:rPr>
                          <a:rPr lang="en-US" sz="2000" b="0" i="0" smtClean="0">
                            <a:latin typeface="Cambria Math" panose="02040503050406030204" pitchFamily="18" charset="0"/>
                            <a:ea typeface="Yu Mincho"/>
                            <a:cs typeface="Times New Roman" panose="02020603050405020304" pitchFamily="18" charset="0"/>
                          </a:rPr>
                          <m:t>With</m:t>
                        </m:r>
                        <m:r>
                          <a:rPr lang="en-US" sz="2000" b="0" i="0" smtClean="0">
                            <a:latin typeface="Cambria Math" panose="02040503050406030204" pitchFamily="18" charset="0"/>
                            <a:ea typeface="Yu Mincho"/>
                            <a:cs typeface="Times New Roman" panose="02020603050405020304" pitchFamily="18" charset="0"/>
                          </a:rPr>
                          <m:t> </m:t>
                        </m:r>
                        <m:r>
                          <m:rPr>
                            <m:sty m:val="p"/>
                          </m:rPr>
                          <a:rPr lang="en-US" sz="2000" b="0" i="0" smtClean="0">
                            <a:latin typeface="Cambria Math" panose="02040503050406030204" pitchFamily="18" charset="0"/>
                            <a:ea typeface="Yu Mincho"/>
                            <a:cs typeface="Times New Roman" panose="02020603050405020304" pitchFamily="18" charset="0"/>
                          </a:rPr>
                          <m:t>h</m:t>
                        </m:r>
                        <m:r>
                          <a:rPr lang="en-US" sz="2000" b="0" i="0" smtClean="0">
                            <a:latin typeface="Cambria Math" panose="02040503050406030204" pitchFamily="18" charset="0"/>
                            <a:ea typeface="Yu Mincho"/>
                            <a:cs typeface="Times New Roman" panose="02020603050405020304" pitchFamily="18" charset="0"/>
                          </a:rPr>
                          <m:t>=1.0,  </m:t>
                        </m:r>
                        <m:r>
                          <m:rPr>
                            <m:sty m:val="p"/>
                          </m:rPr>
                          <a:rPr lang="en-US" sz="2000">
                            <a:latin typeface="Cambria Math" panose="02040503050406030204" pitchFamily="18" charset="0"/>
                            <a:ea typeface="Yu Mincho"/>
                            <a:cs typeface="Times New Roman" panose="02020603050405020304" pitchFamily="18" charset="0"/>
                          </a:rPr>
                          <m:t>R</m:t>
                        </m:r>
                      </m:e>
                      <m:sub>
                        <m:r>
                          <m:rPr>
                            <m:sty m:val="p"/>
                          </m:rPr>
                          <a:rPr lang="en-US" sz="2000">
                            <a:latin typeface="Cambria Math" panose="02040503050406030204" pitchFamily="18" charset="0"/>
                            <a:ea typeface="Yu Mincho"/>
                            <a:cs typeface="Times New Roman" panose="02020603050405020304" pitchFamily="18" charset="0"/>
                          </a:rPr>
                          <m:t>y</m:t>
                        </m:r>
                      </m:sub>
                    </m:sSub>
                    <m:r>
                      <a:rPr lang="en-US" sz="2000">
                        <a:latin typeface="Cambria Math" panose="02040503050406030204" pitchFamily="18" charset="0"/>
                        <a:ea typeface="Yu Mincho"/>
                        <a:cs typeface="Times New Roman" panose="02020603050405020304" pitchFamily="18" charset="0"/>
                      </a:rPr>
                      <m:t>=</m:t>
                    </m:r>
                    <m:d>
                      <m:dPr>
                        <m:ctrlPr>
                          <a:rPr lang="en-US" sz="2000" i="1">
                            <a:latin typeface="Cambria Math" panose="02040503050406030204" pitchFamily="18" charset="0"/>
                            <a:ea typeface="Yu Mincho"/>
                            <a:cs typeface="Times New Roman" panose="02020603050405020304" pitchFamily="18" charset="0"/>
                          </a:rPr>
                        </m:ctrlPr>
                      </m:dPr>
                      <m:e>
                        <m:sSub>
                          <m:sSubPr>
                            <m:ctrlPr>
                              <a:rPr lang="en-US" sz="2000" i="1">
                                <a:latin typeface="Cambria Math" panose="02040503050406030204" pitchFamily="18" charset="0"/>
                                <a:ea typeface="Yu Mincho"/>
                                <a:cs typeface="Times New Roman" panose="02020603050405020304" pitchFamily="18" charset="0"/>
                              </a:rPr>
                            </m:ctrlPr>
                          </m:sSubPr>
                          <m:e>
                            <m:r>
                              <m:rPr>
                                <m:sty m:val="p"/>
                              </m:rPr>
                              <a:rPr lang="en-US" sz="2000">
                                <a:latin typeface="Cambria Math" panose="02040503050406030204" pitchFamily="18" charset="0"/>
                                <a:ea typeface="Yu Mincho"/>
                                <a:cs typeface="Times New Roman" panose="02020603050405020304" pitchFamily="18" charset="0"/>
                              </a:rPr>
                              <m:t>R</m:t>
                            </m:r>
                          </m:e>
                          <m:sub>
                            <m:r>
                              <a:rPr lang="en-US" sz="2000">
                                <a:latin typeface="Cambria Math" panose="02040503050406030204" pitchFamily="18" charset="0"/>
                                <a:ea typeface="Yu Mincho"/>
                                <a:cs typeface="Times New Roman" panose="02020603050405020304" pitchFamily="18" charset="0"/>
                              </a:rPr>
                              <m:t>0</m:t>
                            </m:r>
                          </m:sub>
                        </m:sSub>
                        <m:sSup>
                          <m:sSupPr>
                            <m:ctrlPr>
                              <a:rPr lang="en-US" sz="2000" i="1">
                                <a:latin typeface="Cambria Math" panose="02040503050406030204" pitchFamily="18" charset="0"/>
                                <a:ea typeface="Yu Mincho"/>
                                <a:cs typeface="Times New Roman" panose="02020603050405020304" pitchFamily="18" charset="0"/>
                              </a:rPr>
                            </m:ctrlPr>
                          </m:sSupPr>
                          <m:e>
                            <m:r>
                              <m:rPr>
                                <m:sty m:val="p"/>
                              </m:rPr>
                              <a:rPr lang="en-US" sz="2000">
                                <a:latin typeface="Cambria Math" panose="02040503050406030204" pitchFamily="18" charset="0"/>
                                <a:ea typeface="Calibri" panose="020F0502020204030204" pitchFamily="34" charset="0"/>
                                <a:cs typeface="Times New Roman" panose="02020603050405020304" pitchFamily="18" charset="0"/>
                              </a:rPr>
                              <m:t>e</m:t>
                            </m:r>
                          </m:e>
                          <m:sup>
                            <m:r>
                              <m:rPr>
                                <m:sty m:val="p"/>
                              </m:rPr>
                              <a:rPr lang="en-US" sz="2000">
                                <a:latin typeface="Cambria Math" panose="02040503050406030204" pitchFamily="18" charset="0"/>
                                <a:ea typeface="Yu Mincho"/>
                                <a:cs typeface="Times New Roman" panose="02020603050405020304" pitchFamily="18" charset="0"/>
                              </a:rPr>
                              <m:t>ϑ</m:t>
                            </m:r>
                          </m:sup>
                        </m:sSup>
                      </m:e>
                    </m:d>
                    <m:d>
                      <m:dPr>
                        <m:ctrlPr>
                          <a:rPr lang="en-US" sz="2000" i="1">
                            <a:latin typeface="Cambria Math" panose="02040503050406030204" pitchFamily="18" charset="0"/>
                            <a:ea typeface="Yu Mincho"/>
                            <a:cs typeface="Times New Roman" panose="02020603050405020304" pitchFamily="18" charset="0"/>
                          </a:rPr>
                        </m:ctrlPr>
                      </m:dPr>
                      <m:e>
                        <m:sSup>
                          <m:sSupPr>
                            <m:ctrlPr>
                              <a:rPr lang="en-US" sz="2000" i="1">
                                <a:latin typeface="Cambria Math" panose="02040503050406030204" pitchFamily="18" charset="0"/>
                                <a:ea typeface="Yu Mincho"/>
                                <a:cs typeface="Times New Roman" panose="02020603050405020304" pitchFamily="18" charset="0"/>
                              </a:rPr>
                            </m:ctrlPr>
                          </m:sSupPr>
                          <m:e>
                            <m:r>
                              <m:rPr>
                                <m:sty m:val="p"/>
                              </m:rPr>
                              <a:rPr lang="en-US" sz="2000">
                                <a:latin typeface="Cambria Math" panose="02040503050406030204" pitchFamily="18" charset="0"/>
                                <a:ea typeface="Calibri" panose="020F0502020204030204" pitchFamily="34" charset="0"/>
                                <a:cs typeface="Times New Roman" panose="02020603050405020304" pitchFamily="18" charset="0"/>
                              </a:rPr>
                              <m:t>e</m:t>
                            </m:r>
                          </m:e>
                          <m:sup>
                            <m:r>
                              <a:rPr lang="en-US" sz="2000" b="1"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𝛚</m:t>
                            </m:r>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2000">
                                    <a:latin typeface="Cambria Math" panose="02040503050406030204" pitchFamily="18" charset="0"/>
                                    <a:ea typeface="Calibri" panose="020F0502020204030204" pitchFamily="34" charset="0"/>
                                    <a:cs typeface="Times New Roman" panose="02020603050405020304" pitchFamily="18" charset="0"/>
                                  </a:rPr>
                                  <m:t>I</m:t>
                                </m:r>
                              </m:e>
                              <m:sub>
                                <m:r>
                                  <a:rPr lang="en-US" sz="2000" i="1">
                                    <a:latin typeface="Cambria Math" panose="02040503050406030204" pitchFamily="18" charset="0"/>
                                    <a:ea typeface="Calibri" panose="020F0502020204030204" pitchFamily="34" charset="0"/>
                                    <a:cs typeface="Times New Roman" panose="02020603050405020304" pitchFamily="18" charset="0"/>
                                  </a:rPr>
                                  <m:t>𝑆𝑦</m:t>
                                </m:r>
                              </m:sub>
                              <m:sup>
                                <m:r>
                                  <a:rPr lang="en-US" sz="2000" i="1">
                                    <a:latin typeface="Cambria Math" panose="02040503050406030204" pitchFamily="18" charset="0"/>
                                    <a:ea typeface="Calibri" panose="020F0502020204030204" pitchFamily="34" charset="0"/>
                                    <a:cs typeface="Times New Roman" panose="02020603050405020304" pitchFamily="18" charset="0"/>
                                  </a:rPr>
                                  <m:t>3</m:t>
                                </m:r>
                              </m:sup>
                            </m:sSubSup>
                          </m:sup>
                        </m:sSup>
                      </m:e>
                    </m:d>
                    <m:sSup>
                      <m:sSupPr>
                        <m:ctrlPr>
                          <a:rPr lang="en-US" sz="2000" i="1">
                            <a:latin typeface="Cambria Math" panose="02040503050406030204" pitchFamily="18" charset="0"/>
                            <a:ea typeface="Yu Mincho"/>
                            <a:cs typeface="Times New Roman" panose="02020603050405020304" pitchFamily="18" charset="0"/>
                          </a:rPr>
                        </m:ctrlPr>
                      </m:sSupPr>
                      <m:e>
                        <m:r>
                          <m:rPr>
                            <m:sty m:val="p"/>
                          </m:rPr>
                          <a:rPr lang="en-US" sz="2000">
                            <a:latin typeface="Cambria Math" panose="02040503050406030204" pitchFamily="18" charset="0"/>
                            <a:ea typeface="Calibri" panose="020F0502020204030204" pitchFamily="34" charset="0"/>
                            <a:cs typeface="Times New Roman" panose="02020603050405020304" pitchFamily="18" charset="0"/>
                          </a:rPr>
                          <m:t>e</m:t>
                        </m:r>
                      </m:e>
                      <m:sup>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a:latin typeface="Cambria Math" panose="02040503050406030204" pitchFamily="18" charset="0"/>
                            <a:ea typeface="Calibri" panose="020F0502020204030204" pitchFamily="34" charset="0"/>
                            <a:cs typeface="Times New Roman" panose="02020603050405020304" pitchFamily="18" charset="0"/>
                          </a:rPr>
                          <m:t>0.5</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a:latin typeface="Cambria Math" panose="02040503050406030204" pitchFamily="18" charset="0"/>
                                <a:ea typeface="Calibri" panose="020F0502020204030204" pitchFamily="34" charset="0"/>
                                <a:cs typeface="Times New Roman" panose="02020603050405020304" pitchFamily="18" charset="0"/>
                              </a:rPr>
                              <m:t>b</m:t>
                            </m:r>
                          </m:e>
                          <m:sub>
                            <m:r>
                              <m:rPr>
                                <m:sty m:val="p"/>
                              </m:rPr>
                              <a:rPr lang="en-US" sz="2000">
                                <a:latin typeface="Cambria Math" panose="02040503050406030204" pitchFamily="18" charset="0"/>
                                <a:ea typeface="Calibri" panose="020F0502020204030204" pitchFamily="34" charset="0"/>
                                <a:cs typeface="Times New Roman" panose="02020603050405020304" pitchFamily="18" charset="0"/>
                              </a:rPr>
                              <m:t>y</m:t>
                            </m:r>
                          </m:sub>
                        </m:sSub>
                        <m:sSubSup>
                          <m:sSub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2000">
                                <a:latin typeface="Cambria Math" panose="02040503050406030204" pitchFamily="18" charset="0"/>
                                <a:ea typeface="Calibri" panose="020F0502020204030204" pitchFamily="34" charset="0"/>
                                <a:cs typeface="Times New Roman" panose="02020603050405020304" pitchFamily="18" charset="0"/>
                              </a:rPr>
                              <m:t>σ</m:t>
                            </m:r>
                          </m:e>
                          <m:sub>
                            <m:r>
                              <m:rPr>
                                <m:sty m:val="p"/>
                              </m:rPr>
                              <a:rPr lang="en-US" sz="2000">
                                <a:latin typeface="Cambria Math" panose="02040503050406030204" pitchFamily="18" charset="0"/>
                                <a:ea typeface="Calibri" panose="020F0502020204030204" pitchFamily="34" charset="0"/>
                                <a:cs typeface="Times New Roman" panose="02020603050405020304" pitchFamily="18" charset="0"/>
                              </a:rPr>
                              <m:t>R</m:t>
                            </m:r>
                          </m:sub>
                          <m:sup>
                            <m:r>
                              <a:rPr lang="en-US" sz="2000">
                                <a:latin typeface="Cambria Math" panose="02040503050406030204" pitchFamily="18" charset="0"/>
                                <a:ea typeface="Calibri" panose="020F0502020204030204" pitchFamily="34" charset="0"/>
                                <a:cs typeface="Times New Roman" panose="02020603050405020304" pitchFamily="18" charset="0"/>
                              </a:rPr>
                              <m:t>2</m:t>
                            </m:r>
                          </m:sup>
                        </m:sSubSup>
                        <m:r>
                          <a:rPr lang="en-US" sz="2000">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000">
                                    <a:latin typeface="Cambria Math" panose="02040503050406030204" pitchFamily="18" charset="0"/>
                                    <a:ea typeface="Calibri" panose="020F0502020204030204" pitchFamily="34" charset="0"/>
                                    <a:cs typeface="Times New Roman" panose="02020603050405020304" pitchFamily="18" charset="0"/>
                                  </a:rPr>
                                  <m:t>R</m:t>
                                </m:r>
                              </m:e>
                            </m:acc>
                          </m:e>
                          <m:sub>
                            <m:r>
                              <m:rPr>
                                <m:sty m:val="p"/>
                              </m:rPr>
                              <a:rPr lang="en-US" sz="2000">
                                <a:latin typeface="Cambria Math" panose="02040503050406030204" pitchFamily="18" charset="0"/>
                                <a:ea typeface="Calibri" panose="020F0502020204030204" pitchFamily="34" charset="0"/>
                                <a:cs typeface="Times New Roman" panose="02020603050405020304" pitchFamily="18" charset="0"/>
                              </a:rPr>
                              <m:t>y</m:t>
                            </m:r>
                          </m:sub>
                        </m:sSub>
                      </m:sup>
                    </m:sSup>
                  </m:oMath>
                </a14:m>
                <a:r>
                  <a:rPr lang="en-US" sz="2000" dirty="0">
                    <a:effectLst/>
                    <a:latin typeface="Times New Roman" panose="02020603050405020304" pitchFamily="18" charset="0"/>
                    <a:ea typeface="Yu Mincho"/>
                    <a:cs typeface="Times New Roman" panose="02020603050405020304" pitchFamily="18" charset="0"/>
                  </a:rPr>
                  <a:t>, </a:t>
                </a:r>
              </a:p>
              <a:p>
                <a:pPr>
                  <a:lnSpc>
                    <a:spcPct val="107000"/>
                  </a:lnSpc>
                  <a:spcAft>
                    <a:spcPts val="800"/>
                  </a:spcAft>
                </a:pPr>
                <a:r>
                  <a:rPr lang="en-US" sz="2000" dirty="0">
                    <a:effectLst/>
                    <a:latin typeface="Times New Roman" panose="02020603050405020304" pitchFamily="18" charset="0"/>
                    <a:ea typeface="Yu Mincho"/>
                    <a:cs typeface="Times New Roman" panose="02020603050405020304" pitchFamily="18" charset="0"/>
                  </a:rPr>
                  <a:t>where </a:t>
                </a:r>
                <a14:m>
                  <m:oMath xmlns:m="http://schemas.openxmlformats.org/officeDocument/2006/math">
                    <m:sSub>
                      <m:sSubPr>
                        <m:ctrlPr>
                          <a:rPr lang="en-US" sz="2000" i="1">
                            <a:effectLst/>
                            <a:latin typeface="Cambria Math" panose="02040503050406030204" pitchFamily="18" charset="0"/>
                            <a:ea typeface="Yu Mincho"/>
                            <a:cs typeface="Times New Roman" panose="02020603050405020304" pitchFamily="18" charset="0"/>
                          </a:rPr>
                        </m:ctrlPr>
                      </m:sSubPr>
                      <m:e>
                        <m:acc>
                          <m:accPr>
                            <m:chr m:val="̃"/>
                            <m:ctrlPr>
                              <a:rPr lang="en-US" sz="2000" i="1">
                                <a:effectLst/>
                                <a:latin typeface="Cambria Math" panose="02040503050406030204" pitchFamily="18" charset="0"/>
                                <a:ea typeface="Yu Mincho"/>
                                <a:cs typeface="Times New Roman" panose="02020603050405020304" pitchFamily="18" charset="0"/>
                              </a:rPr>
                            </m:ctrlPr>
                          </m:accPr>
                          <m:e>
                            <m:r>
                              <m:rPr>
                                <m:sty m:val="p"/>
                              </m:rPr>
                              <a:rPr lang="en-US" sz="2000">
                                <a:effectLst/>
                                <a:latin typeface="Cambria Math" panose="02040503050406030204" pitchFamily="18" charset="0"/>
                                <a:ea typeface="Yu Mincho"/>
                                <a:cs typeface="Times New Roman" panose="02020603050405020304" pitchFamily="18" charset="0"/>
                              </a:rPr>
                              <m:t>R</m:t>
                            </m:r>
                          </m:e>
                        </m:acc>
                      </m:e>
                      <m:sub>
                        <m:r>
                          <m:rPr>
                            <m:sty m:val="p"/>
                          </m:rPr>
                          <a:rPr lang="en-US" sz="2000">
                            <a:effectLst/>
                            <a:latin typeface="Cambria Math" panose="02040503050406030204" pitchFamily="18" charset="0"/>
                            <a:ea typeface="Yu Mincho"/>
                            <a:cs typeface="Times New Roman" panose="02020603050405020304" pitchFamily="18" charset="0"/>
                          </a:rPr>
                          <m:t>Y</m:t>
                        </m:r>
                      </m:sub>
                    </m:sSub>
                    <m:r>
                      <a:rPr lang="en-US" sz="2000">
                        <a:effectLst/>
                        <a:latin typeface="Cambria Math" panose="02040503050406030204" pitchFamily="18" charset="0"/>
                        <a:ea typeface="Yu Mincho"/>
                        <a:cs typeface="Times New Roman" panose="02020603050405020304" pitchFamily="18" charset="0"/>
                      </a:rPr>
                      <m:t>=</m:t>
                    </m:r>
                    <m:r>
                      <m:rPr>
                        <m:sty m:val="p"/>
                      </m:rPr>
                      <a:rPr lang="en-US" sz="2000">
                        <a:effectLst/>
                        <a:latin typeface="Cambria Math" panose="02040503050406030204" pitchFamily="18" charset="0"/>
                        <a:ea typeface="Yu Mincho"/>
                        <a:cs typeface="Times New Roman" panose="02020603050405020304" pitchFamily="18" charset="0"/>
                      </a:rPr>
                      <m:t>N</m:t>
                    </m:r>
                    <m:d>
                      <m:dPr>
                        <m:ctrlPr>
                          <a:rPr lang="en-US" sz="2000" i="1">
                            <a:effectLst/>
                            <a:latin typeface="Cambria Math" panose="02040503050406030204" pitchFamily="18" charset="0"/>
                            <a:ea typeface="Yu Mincho"/>
                            <a:cs typeface="Times New Roman" panose="02020603050405020304" pitchFamily="18" charset="0"/>
                          </a:rPr>
                        </m:ctrlPr>
                      </m:dPr>
                      <m:e>
                        <m:r>
                          <a:rPr lang="en-US" sz="2000">
                            <a:effectLst/>
                            <a:latin typeface="Cambria Math" panose="02040503050406030204" pitchFamily="18" charset="0"/>
                            <a:ea typeface="Yu Mincho"/>
                            <a:cs typeface="Times New Roman" panose="02020603050405020304" pitchFamily="18" charset="0"/>
                          </a:rPr>
                          <m:t>0; </m:t>
                        </m:r>
                        <m:sSubSup>
                          <m:sSubSupPr>
                            <m:ctrlPr>
                              <a:rPr lang="en-US" sz="2000" i="1">
                                <a:effectLst/>
                                <a:latin typeface="Cambria Math" panose="02040503050406030204" pitchFamily="18" charset="0"/>
                                <a:ea typeface="Yu Mincho"/>
                                <a:cs typeface="Times New Roman" panose="02020603050405020304" pitchFamily="18" charset="0"/>
                              </a:rPr>
                            </m:ctrlPr>
                          </m:sSubSupPr>
                          <m:e>
                            <m:r>
                              <m:rPr>
                                <m:sty m:val="p"/>
                              </m:rPr>
                              <a:rPr lang="en-US" sz="2000">
                                <a:effectLst/>
                                <a:latin typeface="Cambria Math" panose="02040503050406030204" pitchFamily="18" charset="0"/>
                                <a:ea typeface="Yu Mincho"/>
                                <a:cs typeface="Times New Roman" panose="02020603050405020304" pitchFamily="18" charset="0"/>
                              </a:rPr>
                              <m:t>σ</m:t>
                            </m:r>
                          </m:e>
                          <m:sub>
                            <m:r>
                              <m:rPr>
                                <m:sty m:val="p"/>
                              </m:rPr>
                              <a:rPr lang="en-US" sz="2000">
                                <a:effectLst/>
                                <a:latin typeface="Cambria Math" panose="02040503050406030204" pitchFamily="18" charset="0"/>
                                <a:ea typeface="Yu Mincho"/>
                                <a:cs typeface="Times New Roman" panose="02020603050405020304" pitchFamily="18" charset="0"/>
                              </a:rPr>
                              <m:t>R</m:t>
                            </m:r>
                          </m:sub>
                          <m:sup>
                            <m:r>
                              <a:rPr lang="en-US" sz="2000">
                                <a:effectLst/>
                                <a:latin typeface="Cambria Math" panose="02040503050406030204" pitchFamily="18" charset="0"/>
                                <a:ea typeface="Yu Mincho"/>
                                <a:cs typeface="Times New Roman" panose="02020603050405020304" pitchFamily="18" charset="0"/>
                              </a:rPr>
                              <m:t>2</m:t>
                            </m:r>
                          </m:sup>
                        </m:sSubSup>
                      </m:e>
                    </m:d>
                    <m:r>
                      <a:rPr lang="en-US" sz="2000" b="0" i="0" smtClean="0">
                        <a:effectLst/>
                        <a:latin typeface="Cambria Math" panose="02040503050406030204" pitchFamily="18" charset="0"/>
                        <a:ea typeface="Yu Mincho"/>
                        <a:cs typeface="Times New Roman" panose="02020603050405020304" pitchFamily="18" charset="0"/>
                      </a:rPr>
                      <m:t>.</m:t>
                    </m:r>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743836" y="2552632"/>
                <a:ext cx="6620310" cy="1924053"/>
              </a:xfrm>
              <a:prstGeom prst="rect">
                <a:avLst/>
              </a:prstGeom>
              <a:blipFill>
                <a:blip r:embed="rId4"/>
                <a:stretch>
                  <a:fillRect l="-921" b="-3175"/>
                </a:stretch>
              </a:blipFill>
            </p:spPr>
            <p:txBody>
              <a:bodyPr/>
              <a:lstStyle/>
              <a:p>
                <a:r>
                  <a:rPr lang="en-US">
                    <a:noFill/>
                  </a:rPr>
                  <a:t> </a:t>
                </a:r>
              </a:p>
            </p:txBody>
          </p:sp>
        </mc:Fallback>
      </mc:AlternateContent>
      <p:pic>
        <p:nvPicPr>
          <p:cNvPr id="13" name="Picture 12"/>
          <p:cNvPicPr>
            <a:picLocks noChangeAspect="1"/>
          </p:cNvPicPr>
          <p:nvPr/>
        </p:nvPicPr>
        <p:blipFill>
          <a:blip r:embed="rId5"/>
          <a:stretch>
            <a:fillRect/>
          </a:stretch>
        </p:blipFill>
        <p:spPr>
          <a:xfrm>
            <a:off x="4662031" y="4609862"/>
            <a:ext cx="4424853" cy="2215662"/>
          </a:xfrm>
          <a:prstGeom prst="rect">
            <a:avLst/>
          </a:prstGeom>
        </p:spPr>
      </p:pic>
      <p:pic>
        <p:nvPicPr>
          <p:cNvPr id="14" name="Picture 13"/>
          <p:cNvPicPr>
            <a:picLocks noChangeAspect="1"/>
          </p:cNvPicPr>
          <p:nvPr/>
        </p:nvPicPr>
        <p:blipFill>
          <a:blip r:embed="rId6"/>
          <a:stretch>
            <a:fillRect/>
          </a:stretch>
        </p:blipFill>
        <p:spPr>
          <a:xfrm>
            <a:off x="7536343" y="27037"/>
            <a:ext cx="1550541" cy="1125171"/>
          </a:xfrm>
          <a:prstGeom prst="rect">
            <a:avLst/>
          </a:prstGeom>
        </p:spPr>
      </p:pic>
    </p:spTree>
    <p:extLst>
      <p:ext uri="{BB962C8B-B14F-4D97-AF65-F5344CB8AC3E}">
        <p14:creationId xmlns:p14="http://schemas.microsoft.com/office/powerpoint/2010/main" val="3905353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Recruitment</a:t>
            </a:r>
          </a:p>
        </p:txBody>
      </p:sp>
      <p:pic>
        <p:nvPicPr>
          <p:cNvPr id="8" name="Picture 7"/>
          <p:cNvPicPr>
            <a:picLocks noChangeAspect="1"/>
          </p:cNvPicPr>
          <p:nvPr/>
        </p:nvPicPr>
        <p:blipFill>
          <a:blip r:embed="rId2"/>
          <a:stretch>
            <a:fillRect/>
          </a:stretch>
        </p:blipFill>
        <p:spPr>
          <a:xfrm>
            <a:off x="292894" y="1229399"/>
            <a:ext cx="8117739" cy="5892919"/>
          </a:xfrm>
          <a:prstGeom prst="rect">
            <a:avLst/>
          </a:prstGeom>
        </p:spPr>
      </p:pic>
      <p:pic>
        <p:nvPicPr>
          <p:cNvPr id="11" name="Picture 10"/>
          <p:cNvPicPr>
            <a:picLocks noChangeAspect="1"/>
          </p:cNvPicPr>
          <p:nvPr/>
        </p:nvPicPr>
        <p:blipFill>
          <a:blip r:embed="rId3"/>
          <a:stretch>
            <a:fillRect/>
          </a:stretch>
        </p:blipFill>
        <p:spPr>
          <a:xfrm>
            <a:off x="7536343" y="27037"/>
            <a:ext cx="1550541" cy="1125171"/>
          </a:xfrm>
          <a:prstGeom prst="rect">
            <a:avLst/>
          </a:prstGeom>
        </p:spPr>
      </p:pic>
    </p:spTree>
    <p:extLst>
      <p:ext uri="{BB962C8B-B14F-4D97-AF65-F5344CB8AC3E}">
        <p14:creationId xmlns:p14="http://schemas.microsoft.com/office/powerpoint/2010/main" val="76178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54A493E2-6366-46D7-95CD-BE81F77298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075" y="820228"/>
            <a:ext cx="6860887" cy="4900634"/>
          </a:xfrm>
          <a:prstGeom prst="rect">
            <a:avLst/>
          </a:prstGeom>
        </p:spPr>
      </p:pic>
      <p:sp>
        <p:nvSpPr>
          <p:cNvPr id="6" name="TextBox 5">
            <a:extLst>
              <a:ext uri="{FF2B5EF4-FFF2-40B4-BE49-F238E27FC236}">
                <a16:creationId xmlns:a16="http://schemas.microsoft.com/office/drawing/2014/main" id="{F179B53E-DE2F-400F-B235-4BE803E4C334}"/>
              </a:ext>
            </a:extLst>
          </p:cNvPr>
          <p:cNvSpPr txBox="1"/>
          <p:nvPr/>
        </p:nvSpPr>
        <p:spPr>
          <a:xfrm>
            <a:off x="1981433" y="105791"/>
            <a:ext cx="5640134" cy="461665"/>
          </a:xfrm>
          <a:prstGeom prst="rect">
            <a:avLst/>
          </a:prstGeom>
          <a:noFill/>
        </p:spPr>
        <p:txBody>
          <a:bodyPr wrap="none" rtlCol="0">
            <a:spAutoFit/>
          </a:bodyPr>
          <a:lstStyle/>
          <a:p>
            <a:r>
              <a:rPr lang="en-US" sz="2400" dirty="0"/>
              <a:t>2021 Western Gulf Pacific cod tagging study</a:t>
            </a:r>
          </a:p>
        </p:txBody>
      </p:sp>
      <p:sp>
        <p:nvSpPr>
          <p:cNvPr id="7" name="TextBox 6">
            <a:extLst>
              <a:ext uri="{FF2B5EF4-FFF2-40B4-BE49-F238E27FC236}">
                <a16:creationId xmlns:a16="http://schemas.microsoft.com/office/drawing/2014/main" id="{77AE52AF-1A4F-4E87-8CFD-4A562CC0EAFD}"/>
              </a:ext>
            </a:extLst>
          </p:cNvPr>
          <p:cNvSpPr txBox="1"/>
          <p:nvPr/>
        </p:nvSpPr>
        <p:spPr>
          <a:xfrm>
            <a:off x="6932725" y="4631895"/>
            <a:ext cx="1104838" cy="507831"/>
          </a:xfrm>
          <a:prstGeom prst="rect">
            <a:avLst/>
          </a:prstGeom>
          <a:noFill/>
        </p:spPr>
        <p:txBody>
          <a:bodyPr wrap="square" rtlCol="0">
            <a:spAutoFit/>
          </a:bodyPr>
          <a:lstStyle/>
          <a:p>
            <a:r>
              <a:rPr lang="en-US" sz="1350" dirty="0" err="1">
                <a:solidFill>
                  <a:srgbClr val="FFFF00"/>
                </a:solidFill>
              </a:rPr>
              <a:t>Shumagin</a:t>
            </a:r>
            <a:r>
              <a:rPr lang="en-US" sz="1350" dirty="0">
                <a:solidFill>
                  <a:srgbClr val="FFFF00"/>
                </a:solidFill>
              </a:rPr>
              <a:t> Is. release area</a:t>
            </a:r>
          </a:p>
        </p:txBody>
      </p:sp>
      <p:cxnSp>
        <p:nvCxnSpPr>
          <p:cNvPr id="9" name="Straight Arrow Connector 8">
            <a:extLst>
              <a:ext uri="{FF2B5EF4-FFF2-40B4-BE49-F238E27FC236}">
                <a16:creationId xmlns:a16="http://schemas.microsoft.com/office/drawing/2014/main" id="{E8FBCE66-0037-46EB-8F0A-E5BB31A02F74}"/>
              </a:ext>
            </a:extLst>
          </p:cNvPr>
          <p:cNvCxnSpPr/>
          <p:nvPr/>
        </p:nvCxnSpPr>
        <p:spPr>
          <a:xfrm flipH="1">
            <a:off x="6361723" y="4855863"/>
            <a:ext cx="634790" cy="0"/>
          </a:xfrm>
          <a:prstGeom prst="straightConnector1">
            <a:avLst/>
          </a:prstGeom>
          <a:ln w="25400">
            <a:solidFill>
              <a:srgbClr val="FFFF00"/>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AAB7E51-4C3E-4B28-8E4B-13A453E5A9BA}"/>
              </a:ext>
            </a:extLst>
          </p:cNvPr>
          <p:cNvSpPr/>
          <p:nvPr/>
        </p:nvSpPr>
        <p:spPr>
          <a:xfrm>
            <a:off x="5373831" y="4572000"/>
            <a:ext cx="987892" cy="567726"/>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3F72A994-1831-41BF-A6A4-C6C0E73F7C9B}"/>
              </a:ext>
            </a:extLst>
          </p:cNvPr>
          <p:cNvSpPr txBox="1"/>
          <p:nvPr/>
        </p:nvSpPr>
        <p:spPr>
          <a:xfrm>
            <a:off x="5717489" y="830915"/>
            <a:ext cx="2430473" cy="2677656"/>
          </a:xfrm>
          <a:prstGeom prst="rect">
            <a:avLst/>
          </a:prstGeom>
          <a:solidFill>
            <a:schemeClr val="bg1"/>
          </a:solidFill>
          <a:ln w="12700">
            <a:solidFill>
              <a:schemeClr val="tx1"/>
            </a:solidFill>
          </a:ln>
        </p:spPr>
        <p:txBody>
          <a:bodyPr wrap="square" rtlCol="0">
            <a:spAutoFit/>
          </a:bodyPr>
          <a:lstStyle/>
          <a:p>
            <a:r>
              <a:rPr lang="en-US" sz="1050" u="sng" dirty="0"/>
              <a:t>P.I.s:</a:t>
            </a:r>
          </a:p>
          <a:p>
            <a:r>
              <a:rPr lang="en-US" sz="1050" dirty="0"/>
              <a:t>Susanne McDermott (NOAA)</a:t>
            </a:r>
          </a:p>
          <a:p>
            <a:r>
              <a:rPr lang="en-US" sz="1050" dirty="0"/>
              <a:t>Wayne </a:t>
            </a:r>
            <a:r>
              <a:rPr lang="en-US" sz="1050" dirty="0" err="1"/>
              <a:t>Palsson</a:t>
            </a:r>
            <a:r>
              <a:rPr lang="en-US" sz="1050" dirty="0"/>
              <a:t> (NOAA)</a:t>
            </a:r>
          </a:p>
          <a:p>
            <a:r>
              <a:rPr lang="en-US" sz="1050" dirty="0"/>
              <a:t>Steve </a:t>
            </a:r>
            <a:r>
              <a:rPr lang="en-US" sz="1050" dirty="0" err="1"/>
              <a:t>Barbeaux</a:t>
            </a:r>
            <a:r>
              <a:rPr lang="en-US" sz="1050" dirty="0"/>
              <a:t> (NOAA)</a:t>
            </a:r>
          </a:p>
          <a:p>
            <a:r>
              <a:rPr lang="en-US" sz="1050" dirty="0"/>
              <a:t>Charlotte Levy (Aleutians East Borough)</a:t>
            </a:r>
          </a:p>
          <a:p>
            <a:endParaRPr lang="en-US" sz="1050" dirty="0"/>
          </a:p>
          <a:p>
            <a:r>
              <a:rPr lang="en-US" sz="1050" u="sng" dirty="0"/>
              <a:t>PACT (Pacific cod tagging team): </a:t>
            </a:r>
          </a:p>
          <a:p>
            <a:r>
              <a:rPr lang="en-US" sz="1050" dirty="0"/>
              <a:t>Rebecca </a:t>
            </a:r>
            <a:r>
              <a:rPr lang="en-US" sz="1050" dirty="0" err="1"/>
              <a:t>Haehn</a:t>
            </a:r>
            <a:r>
              <a:rPr lang="en-US" sz="1050" dirty="0"/>
              <a:t> (NOAA)</a:t>
            </a:r>
          </a:p>
          <a:p>
            <a:r>
              <a:rPr lang="en-US" sz="1050" dirty="0"/>
              <a:t>Liz Dawson (NOAA)</a:t>
            </a:r>
          </a:p>
          <a:p>
            <a:r>
              <a:rPr lang="en-US" sz="1050" dirty="0"/>
              <a:t>Kim Rand (</a:t>
            </a:r>
            <a:r>
              <a:rPr lang="en-US" sz="1050" dirty="0" err="1"/>
              <a:t>Lynker</a:t>
            </a:r>
            <a:r>
              <a:rPr lang="en-US" sz="1050" dirty="0"/>
              <a:t> Technologies)</a:t>
            </a:r>
          </a:p>
          <a:p>
            <a:r>
              <a:rPr lang="en-US" sz="1050" dirty="0"/>
              <a:t>Julie Nielsen (Kingfisher Marine Research)</a:t>
            </a:r>
          </a:p>
          <a:p>
            <a:endParaRPr lang="en-US" sz="1050" dirty="0"/>
          </a:p>
          <a:p>
            <a:r>
              <a:rPr lang="en-US" sz="1050" u="sng" dirty="0"/>
              <a:t>Funding:</a:t>
            </a:r>
          </a:p>
          <a:p>
            <a:r>
              <a:rPr lang="en-US" sz="1050" dirty="0"/>
              <a:t>National Cooperative Research Program (NCRP)</a:t>
            </a:r>
          </a:p>
        </p:txBody>
      </p:sp>
      <p:sp>
        <p:nvSpPr>
          <p:cNvPr id="2" name="TextBox 1">
            <a:extLst>
              <a:ext uri="{FF2B5EF4-FFF2-40B4-BE49-F238E27FC236}">
                <a16:creationId xmlns:a16="http://schemas.microsoft.com/office/drawing/2014/main" id="{170B5306-DCDC-E84D-9BDD-1E4BF61D3A90}"/>
              </a:ext>
            </a:extLst>
          </p:cNvPr>
          <p:cNvSpPr txBox="1"/>
          <p:nvPr/>
        </p:nvSpPr>
        <p:spPr>
          <a:xfrm>
            <a:off x="3024499" y="530833"/>
            <a:ext cx="3123599" cy="300082"/>
          </a:xfrm>
          <a:prstGeom prst="rect">
            <a:avLst/>
          </a:prstGeom>
          <a:noFill/>
        </p:spPr>
        <p:txBody>
          <a:bodyPr wrap="square" rtlCol="0">
            <a:spAutoFit/>
          </a:bodyPr>
          <a:lstStyle/>
          <a:p>
            <a:r>
              <a:rPr lang="en-US" sz="1350" dirty="0"/>
              <a:t>Collaboration with Aleutians East Borough</a:t>
            </a:r>
          </a:p>
        </p:txBody>
      </p:sp>
      <p:sp>
        <p:nvSpPr>
          <p:cNvPr id="4" name="TextBox 3">
            <a:extLst>
              <a:ext uri="{FF2B5EF4-FFF2-40B4-BE49-F238E27FC236}">
                <a16:creationId xmlns:a16="http://schemas.microsoft.com/office/drawing/2014/main" id="{DDBBE114-3128-7948-81E8-55802E9D28C1}"/>
              </a:ext>
            </a:extLst>
          </p:cNvPr>
          <p:cNvSpPr txBox="1"/>
          <p:nvPr/>
        </p:nvSpPr>
        <p:spPr>
          <a:xfrm>
            <a:off x="1387631" y="1545352"/>
            <a:ext cx="1723485" cy="507831"/>
          </a:xfrm>
          <a:prstGeom prst="rect">
            <a:avLst/>
          </a:prstGeom>
          <a:solidFill>
            <a:schemeClr val="bg1">
              <a:lumMod val="75000"/>
            </a:schemeClr>
          </a:solidFill>
          <a:ln>
            <a:solidFill>
              <a:schemeClr val="tx1"/>
            </a:solidFill>
          </a:ln>
        </p:spPr>
        <p:txBody>
          <a:bodyPr wrap="none" rtlCol="0">
            <a:spAutoFit/>
          </a:bodyPr>
          <a:lstStyle/>
          <a:p>
            <a:r>
              <a:rPr lang="en-US" sz="1350" dirty="0"/>
              <a:t>25 satellite tags</a:t>
            </a:r>
          </a:p>
          <a:p>
            <a:r>
              <a:rPr lang="en-US" sz="1350" dirty="0"/>
              <a:t>957 conventional tags</a:t>
            </a:r>
          </a:p>
        </p:txBody>
      </p:sp>
    </p:spTree>
    <p:extLst>
      <p:ext uri="{BB962C8B-B14F-4D97-AF65-F5344CB8AC3E}">
        <p14:creationId xmlns:p14="http://schemas.microsoft.com/office/powerpoint/2010/main" val="1273679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1611-22DA-234D-AE75-3942BFB23790}"/>
              </a:ext>
            </a:extLst>
          </p:cNvPr>
          <p:cNvSpPr>
            <a:spLocks noGrp="1"/>
          </p:cNvSpPr>
          <p:nvPr>
            <p:ph type="title"/>
          </p:nvPr>
        </p:nvSpPr>
        <p:spPr>
          <a:xfrm>
            <a:off x="652653" y="335406"/>
            <a:ext cx="7838694" cy="1325563"/>
          </a:xfrm>
        </p:spPr>
        <p:txBody>
          <a:bodyPr anchor="ctr">
            <a:normAutofit/>
          </a:bodyPr>
          <a:lstStyle/>
          <a:p>
            <a:r>
              <a:rPr lang="en-US" dirty="0"/>
              <a:t>Model configurations</a:t>
            </a:r>
          </a:p>
        </p:txBody>
      </p:sp>
      <p:graphicFrame>
        <p:nvGraphicFramePr>
          <p:cNvPr id="4" name="Content Placeholder 3">
            <a:extLst>
              <a:ext uri="{FF2B5EF4-FFF2-40B4-BE49-F238E27FC236}">
                <a16:creationId xmlns:a16="http://schemas.microsoft.com/office/drawing/2014/main" id="{2D8AF24B-DF1A-0D48-A703-0F03BC62A78E}"/>
              </a:ext>
            </a:extLst>
          </p:cNvPr>
          <p:cNvGraphicFramePr>
            <a:graphicFrameLocks noGrp="1"/>
          </p:cNvGraphicFramePr>
          <p:nvPr>
            <p:ph idx="1"/>
            <p:extLst>
              <p:ext uri="{D42A27DB-BD31-4B8C-83A1-F6EECF244321}">
                <p14:modId xmlns:p14="http://schemas.microsoft.com/office/powerpoint/2010/main" val="2574450791"/>
              </p:ext>
            </p:extLst>
          </p:nvPr>
        </p:nvGraphicFramePr>
        <p:xfrm>
          <a:off x="318499" y="1797978"/>
          <a:ext cx="8074851" cy="4763081"/>
        </p:xfrm>
        <a:graphic>
          <a:graphicData uri="http://schemas.openxmlformats.org/drawingml/2006/table">
            <a:tbl>
              <a:tblPr/>
              <a:tblGrid>
                <a:gridCol w="622821">
                  <a:extLst>
                    <a:ext uri="{9D8B030D-6E8A-4147-A177-3AD203B41FA5}">
                      <a16:colId xmlns:a16="http://schemas.microsoft.com/office/drawing/2014/main" val="2696316102"/>
                    </a:ext>
                  </a:extLst>
                </a:gridCol>
                <a:gridCol w="1178450">
                  <a:extLst>
                    <a:ext uri="{9D8B030D-6E8A-4147-A177-3AD203B41FA5}">
                      <a16:colId xmlns:a16="http://schemas.microsoft.com/office/drawing/2014/main" val="3298205758"/>
                    </a:ext>
                  </a:extLst>
                </a:gridCol>
                <a:gridCol w="1228562">
                  <a:extLst>
                    <a:ext uri="{9D8B030D-6E8A-4147-A177-3AD203B41FA5}">
                      <a16:colId xmlns:a16="http://schemas.microsoft.com/office/drawing/2014/main" val="3860557718"/>
                    </a:ext>
                  </a:extLst>
                </a:gridCol>
                <a:gridCol w="1247352">
                  <a:extLst>
                    <a:ext uri="{9D8B030D-6E8A-4147-A177-3AD203B41FA5}">
                      <a16:colId xmlns:a16="http://schemas.microsoft.com/office/drawing/2014/main" val="2813739740"/>
                    </a:ext>
                  </a:extLst>
                </a:gridCol>
                <a:gridCol w="1178392">
                  <a:extLst>
                    <a:ext uri="{9D8B030D-6E8A-4147-A177-3AD203B41FA5}">
                      <a16:colId xmlns:a16="http://schemas.microsoft.com/office/drawing/2014/main" val="2463234409"/>
                    </a:ext>
                  </a:extLst>
                </a:gridCol>
                <a:gridCol w="1237177">
                  <a:extLst>
                    <a:ext uri="{9D8B030D-6E8A-4147-A177-3AD203B41FA5}">
                      <a16:colId xmlns:a16="http://schemas.microsoft.com/office/drawing/2014/main" val="258203885"/>
                    </a:ext>
                  </a:extLst>
                </a:gridCol>
                <a:gridCol w="1382097">
                  <a:extLst>
                    <a:ext uri="{9D8B030D-6E8A-4147-A177-3AD203B41FA5}">
                      <a16:colId xmlns:a16="http://schemas.microsoft.com/office/drawing/2014/main" val="4079853925"/>
                    </a:ext>
                  </a:extLst>
                </a:gridCol>
              </a:tblGrid>
              <a:tr h="369869">
                <a:tc>
                  <a:txBody>
                    <a:bodyPr/>
                    <a:lstStyle/>
                    <a:p>
                      <a:pPr algn="ctr"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gridSpan="3">
                  <a:txBody>
                    <a:bodyPr/>
                    <a:lstStyle/>
                    <a:p>
                      <a:pPr algn="ctr" rtl="0" fontAlgn="ctr">
                        <a:spcBef>
                          <a:spcPts val="0"/>
                        </a:spcBef>
                        <a:spcAft>
                          <a:spcPts val="0"/>
                        </a:spcAft>
                      </a:pPr>
                      <a:r>
                        <a:rPr lang="en-US" sz="2300" b="0" i="0" u="none" strike="noStrike" dirty="0" smtClean="0">
                          <a:effectLst/>
                          <a:latin typeface="Arial" panose="020B0604020202020204" pitchFamily="34" charset="0"/>
                        </a:rPr>
                        <a:t>Ecosystem Links</a:t>
                      </a: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253713606"/>
                  </a:ext>
                </a:extLst>
              </a:tr>
              <a:tr h="482886">
                <a:tc>
                  <a:txBody>
                    <a:bodyPr/>
                    <a:lstStyle/>
                    <a:p>
                      <a:pPr algn="ctr" fontAlgn="ctr">
                        <a:spcBef>
                          <a:spcPts val="0"/>
                        </a:spcBef>
                        <a:spcAft>
                          <a:spcPts val="0"/>
                        </a:spcAft>
                      </a:pPr>
                      <a:endParaRPr lang="en-US" sz="28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Larval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index</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Growth</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Recruits</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153440333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Base 19.1 </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271762663"/>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17004249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21.1b</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141806256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329405700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21.1d</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28828549"/>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21.1e</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99219522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21.1g</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97757300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13109182"/>
                  </a:ext>
                </a:extLst>
              </a:tr>
              <a:tr h="346913">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2729659067"/>
                  </a:ext>
                </a:extLst>
              </a:tr>
            </a:tbl>
          </a:graphicData>
        </a:graphic>
      </p:graphicFrame>
      <p:pic>
        <p:nvPicPr>
          <p:cNvPr id="6" name="Picture 5">
            <a:extLst>
              <a:ext uri="{FF2B5EF4-FFF2-40B4-BE49-F238E27FC236}">
                <a16:creationId xmlns:a16="http://schemas.microsoft.com/office/drawing/2014/main" id="{DF958610-411C-4E45-BAC8-A72975A5BC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73" y="1274582"/>
            <a:ext cx="1186421" cy="889816"/>
          </a:xfrm>
          <a:prstGeom prst="rect">
            <a:avLst/>
          </a:prstGeom>
        </p:spPr>
      </p:pic>
      <p:sp>
        <p:nvSpPr>
          <p:cNvPr id="7" name="Rectangle 6"/>
          <p:cNvSpPr/>
          <p:nvPr/>
        </p:nvSpPr>
        <p:spPr>
          <a:xfrm>
            <a:off x="5793234" y="1797978"/>
            <a:ext cx="1186421" cy="4763081"/>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65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Model tuning</a:t>
            </a:r>
          </a:p>
        </p:txBody>
      </p:sp>
      <p:sp>
        <p:nvSpPr>
          <p:cNvPr id="3" name="Content Placeholder 2"/>
          <p:cNvSpPr>
            <a:spLocks noGrp="1"/>
          </p:cNvSpPr>
          <p:nvPr>
            <p:ph idx="1"/>
          </p:nvPr>
        </p:nvSpPr>
        <p:spPr>
          <a:xfrm>
            <a:off x="308219" y="1450487"/>
            <a:ext cx="7886700" cy="4351338"/>
          </a:xfrm>
        </p:spPr>
        <p:txBody>
          <a:bodyPr>
            <a:normAutofit fontScale="92500" lnSpcReduction="20000"/>
          </a:bodyPr>
          <a:lstStyle/>
          <a:p>
            <a:r>
              <a:rPr lang="en-US" dirty="0"/>
              <a:t>Indices </a:t>
            </a:r>
          </a:p>
          <a:p>
            <a:pPr lvl="1"/>
            <a:r>
              <a:rPr lang="en-US" dirty="0"/>
              <a:t>Standard Error + adjustment tuned to RMSE</a:t>
            </a:r>
          </a:p>
          <a:p>
            <a:r>
              <a:rPr lang="en-US" dirty="0"/>
              <a:t>Age and length sample size</a:t>
            </a:r>
          </a:p>
          <a:p>
            <a:pPr lvl="1"/>
            <a:r>
              <a:rPr lang="en-US" dirty="0"/>
              <a:t>Francis 1A.18 method as implemented in R4SS</a:t>
            </a:r>
          </a:p>
          <a:p>
            <a:pPr lvl="1"/>
            <a:r>
              <a:rPr lang="en-US" dirty="0"/>
              <a:t>Reduced sample size for all composition data</a:t>
            </a:r>
          </a:p>
          <a:p>
            <a:pPr lvl="1"/>
            <a:endParaRPr lang="en-US" dirty="0"/>
          </a:p>
          <a:p>
            <a:r>
              <a:rPr lang="en-US" dirty="0"/>
              <a:t>Tuning results</a:t>
            </a:r>
          </a:p>
          <a:p>
            <a:pPr lvl="1"/>
            <a:r>
              <a:rPr lang="en-US" dirty="0"/>
              <a:t>All data components were given higher variance/lower sample size</a:t>
            </a:r>
          </a:p>
          <a:p>
            <a:pPr lvl="2"/>
            <a:r>
              <a:rPr lang="en-US" dirty="0"/>
              <a:t>Increased emphasis on model structure and priors</a:t>
            </a:r>
          </a:p>
          <a:p>
            <a:pPr lvl="1"/>
            <a:r>
              <a:rPr lang="en-US" dirty="0"/>
              <a:t>More weight on indices with slight overfitting based on RMSSR &lt; 1.0</a:t>
            </a:r>
          </a:p>
          <a:p>
            <a:pPr lvl="2"/>
            <a:r>
              <a:rPr lang="en-US" dirty="0"/>
              <a:t>Additional tuning of indices necessary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3199" y="71733"/>
            <a:ext cx="1088643" cy="1088643"/>
          </a:xfrm>
          <a:prstGeom prst="rect">
            <a:avLst/>
          </a:prstGeom>
        </p:spPr>
      </p:pic>
    </p:spTree>
    <p:extLst>
      <p:ext uri="{BB962C8B-B14F-4D97-AF65-F5344CB8AC3E}">
        <p14:creationId xmlns:p14="http://schemas.microsoft.com/office/powerpoint/2010/main" val="3273606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Model tuning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82726360"/>
              </p:ext>
            </p:extLst>
          </p:nvPr>
        </p:nvGraphicFramePr>
        <p:xfrm>
          <a:off x="610927" y="1325563"/>
          <a:ext cx="7501442" cy="3358077"/>
        </p:xfrm>
        <a:graphic>
          <a:graphicData uri="http://schemas.openxmlformats.org/drawingml/2006/table">
            <a:tbl>
              <a:tblPr firstRow="1" firstCol="1" bandRow="1"/>
              <a:tblGrid>
                <a:gridCol w="912758">
                  <a:extLst>
                    <a:ext uri="{9D8B030D-6E8A-4147-A177-3AD203B41FA5}">
                      <a16:colId xmlns:a16="http://schemas.microsoft.com/office/drawing/2014/main" val="2531531076"/>
                    </a:ext>
                  </a:extLst>
                </a:gridCol>
                <a:gridCol w="1886141">
                  <a:extLst>
                    <a:ext uri="{9D8B030D-6E8A-4147-A177-3AD203B41FA5}">
                      <a16:colId xmlns:a16="http://schemas.microsoft.com/office/drawing/2014/main" val="3686083460"/>
                    </a:ext>
                  </a:extLst>
                </a:gridCol>
                <a:gridCol w="1862373">
                  <a:extLst>
                    <a:ext uri="{9D8B030D-6E8A-4147-A177-3AD203B41FA5}">
                      <a16:colId xmlns:a16="http://schemas.microsoft.com/office/drawing/2014/main" val="1564723290"/>
                    </a:ext>
                  </a:extLst>
                </a:gridCol>
                <a:gridCol w="1330965">
                  <a:extLst>
                    <a:ext uri="{9D8B030D-6E8A-4147-A177-3AD203B41FA5}">
                      <a16:colId xmlns:a16="http://schemas.microsoft.com/office/drawing/2014/main" val="3757678867"/>
                    </a:ext>
                  </a:extLst>
                </a:gridCol>
                <a:gridCol w="1509205">
                  <a:extLst>
                    <a:ext uri="{9D8B030D-6E8A-4147-A177-3AD203B41FA5}">
                      <a16:colId xmlns:a16="http://schemas.microsoft.com/office/drawing/2014/main" val="2846966761"/>
                    </a:ext>
                  </a:extLst>
                </a:gridCol>
              </a:tblGrid>
              <a:tr h="297501">
                <a:tc gridSpan="2">
                  <a:txBody>
                    <a:bodyPr/>
                    <a:lstStyle/>
                    <a:p>
                      <a:pPr marL="0" marR="0">
                        <a:lnSpc>
                          <a:spcPct val="107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Component</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Tuning</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Model 21.1g</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Model 21.5c</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17662270"/>
                  </a:ext>
                </a:extLst>
              </a:tr>
              <a:tr h="255048">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Index</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Beach seine survey </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add_to_survey_CV</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0.100</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0.100</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59451359"/>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Bottom trawl survey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add_to_survey_CV</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0.162</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0.162</a:t>
                      </a:r>
                    </a:p>
                  </a:txBody>
                  <a:tcPr marL="68580" marR="68580" marT="0" marB="0" anchor="ctr">
                    <a:lnL>
                      <a:noFill/>
                    </a:lnL>
                    <a:lnR>
                      <a:noFill/>
                    </a:lnR>
                    <a:lnT>
                      <a:noFill/>
                    </a:lnT>
                    <a:lnB>
                      <a:noFill/>
                    </a:lnB>
                  </a:tcPr>
                </a:tc>
                <a:extLst>
                  <a:ext uri="{0D108BD9-81ED-4DB2-BD59-A6C34878D82A}">
                    <a16:rowId xmlns:a16="http://schemas.microsoft.com/office/drawing/2014/main" val="3663349394"/>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Longline survey</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add_to_survey_CV</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0.171</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0.171</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2741095"/>
                  </a:ext>
                </a:extLst>
              </a:tr>
              <a:tr h="255048">
                <a:tc>
                  <a:txBody>
                    <a:bodyPr/>
                    <a:lstStyle/>
                    <a:p>
                      <a:pPr marL="0" marR="0">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Length</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Trawl fishery</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mult_by_lencomp_N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0.256</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0.257</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09709738"/>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Longline fishery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mult_by_lencomp_N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0.417</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0.423</a:t>
                      </a:r>
                    </a:p>
                  </a:txBody>
                  <a:tcPr marL="68580" marR="68580" marT="0" marB="0" anchor="ctr">
                    <a:lnL>
                      <a:noFill/>
                    </a:lnL>
                    <a:lnR>
                      <a:noFill/>
                    </a:lnR>
                    <a:lnT>
                      <a:noFill/>
                    </a:lnT>
                    <a:lnB>
                      <a:noFill/>
                    </a:lnB>
                  </a:tcPr>
                </a:tc>
                <a:extLst>
                  <a:ext uri="{0D108BD9-81ED-4DB2-BD59-A6C34878D82A}">
                    <a16:rowId xmlns:a16="http://schemas.microsoft.com/office/drawing/2014/main" val="26881944"/>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Pot fishery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mult_by_lencomp_N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0.156</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0.152</a:t>
                      </a:r>
                    </a:p>
                  </a:txBody>
                  <a:tcPr marL="68580" marR="68580" marT="0" marB="0" anchor="ctr">
                    <a:lnL>
                      <a:noFill/>
                    </a:lnL>
                    <a:lnR>
                      <a:noFill/>
                    </a:lnR>
                    <a:lnT>
                      <a:noFill/>
                    </a:lnT>
                    <a:lnB>
                      <a:noFill/>
                    </a:lnB>
                  </a:tcPr>
                </a:tc>
                <a:extLst>
                  <a:ext uri="{0D108BD9-81ED-4DB2-BD59-A6C34878D82A}">
                    <a16:rowId xmlns:a16="http://schemas.microsoft.com/office/drawing/2014/main" val="238914891"/>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Bottom trawl survey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mult_by_lencomp_N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0.432</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0.420</a:t>
                      </a:r>
                    </a:p>
                  </a:txBody>
                  <a:tcPr marL="68580" marR="68580" marT="0" marB="0" anchor="ctr">
                    <a:lnL>
                      <a:noFill/>
                    </a:lnL>
                    <a:lnR>
                      <a:noFill/>
                    </a:lnR>
                    <a:lnT>
                      <a:noFill/>
                    </a:lnT>
                    <a:lnB>
                      <a:noFill/>
                    </a:lnB>
                  </a:tcPr>
                </a:tc>
                <a:extLst>
                  <a:ext uri="{0D108BD9-81ED-4DB2-BD59-A6C34878D82A}">
                    <a16:rowId xmlns:a16="http://schemas.microsoft.com/office/drawing/2014/main" val="2415746973"/>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Longline survey</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mult_by_lencomp_N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0.403</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0.412</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583523"/>
                  </a:ext>
                </a:extLst>
              </a:tr>
              <a:tr h="255048">
                <a:tc>
                  <a:txBody>
                    <a:bodyPr/>
                    <a:lstStyle/>
                    <a:p>
                      <a:pPr marL="0" marR="0">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Age</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Trawl fishery</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mult_by_agecomp_N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0.511</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0.532</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90204508"/>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Longline fishery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mult_by_agecomp_N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0.572</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0.577</a:t>
                      </a:r>
                    </a:p>
                  </a:txBody>
                  <a:tcPr marL="68580" marR="68580" marT="0" marB="0" anchor="ctr">
                    <a:lnL>
                      <a:noFill/>
                    </a:lnL>
                    <a:lnR>
                      <a:noFill/>
                    </a:lnR>
                    <a:lnT>
                      <a:noFill/>
                    </a:lnT>
                    <a:lnB>
                      <a:noFill/>
                    </a:lnB>
                  </a:tcPr>
                </a:tc>
                <a:extLst>
                  <a:ext uri="{0D108BD9-81ED-4DB2-BD59-A6C34878D82A}">
                    <a16:rowId xmlns:a16="http://schemas.microsoft.com/office/drawing/2014/main" val="1933530759"/>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Pot Fishery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mult_by_agecomp_N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0.346</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0.358</a:t>
                      </a:r>
                    </a:p>
                  </a:txBody>
                  <a:tcPr marL="68580" marR="68580" marT="0" marB="0" anchor="ctr">
                    <a:lnL>
                      <a:noFill/>
                    </a:lnL>
                    <a:lnR>
                      <a:noFill/>
                    </a:lnR>
                    <a:lnT>
                      <a:noFill/>
                    </a:lnT>
                    <a:lnB>
                      <a:noFill/>
                    </a:lnB>
                  </a:tcPr>
                </a:tc>
                <a:extLst>
                  <a:ext uri="{0D108BD9-81ED-4DB2-BD59-A6C34878D82A}">
                    <a16:rowId xmlns:a16="http://schemas.microsoft.com/office/drawing/2014/main" val="782098907"/>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Bottom trawl survey</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mult_by_agecomp_N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0.196</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0.192</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438583"/>
                  </a:ext>
                </a:extLst>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3199" y="71733"/>
            <a:ext cx="1088643" cy="1088643"/>
          </a:xfrm>
          <a:prstGeom prst="rect">
            <a:avLst/>
          </a:prstGeom>
        </p:spPr>
      </p:pic>
      <p:pic>
        <p:nvPicPr>
          <p:cNvPr id="13" name="Picture 12"/>
          <p:cNvPicPr>
            <a:picLocks noChangeAspect="1"/>
          </p:cNvPicPr>
          <p:nvPr/>
        </p:nvPicPr>
        <p:blipFill>
          <a:blip r:embed="rId3"/>
          <a:stretch>
            <a:fillRect/>
          </a:stretch>
        </p:blipFill>
        <p:spPr>
          <a:xfrm>
            <a:off x="3061286" y="4936507"/>
            <a:ext cx="2922954" cy="1599581"/>
          </a:xfrm>
          <a:prstGeom prst="rect">
            <a:avLst/>
          </a:prstGeom>
        </p:spPr>
      </p:pic>
      <p:pic>
        <p:nvPicPr>
          <p:cNvPr id="14" name="Picture 13"/>
          <p:cNvPicPr>
            <a:picLocks noChangeAspect="1"/>
          </p:cNvPicPr>
          <p:nvPr/>
        </p:nvPicPr>
        <p:blipFill>
          <a:blip r:embed="rId4"/>
          <a:stretch>
            <a:fillRect/>
          </a:stretch>
        </p:blipFill>
        <p:spPr>
          <a:xfrm>
            <a:off x="0" y="4934796"/>
            <a:ext cx="2926080" cy="1601292"/>
          </a:xfrm>
          <a:prstGeom prst="rect">
            <a:avLst/>
          </a:prstGeom>
        </p:spPr>
      </p:pic>
      <p:pic>
        <p:nvPicPr>
          <p:cNvPr id="16" name="Picture 15"/>
          <p:cNvPicPr>
            <a:picLocks noChangeAspect="1"/>
          </p:cNvPicPr>
          <p:nvPr/>
        </p:nvPicPr>
        <p:blipFill>
          <a:blip r:embed="rId5"/>
          <a:stretch>
            <a:fillRect/>
          </a:stretch>
        </p:blipFill>
        <p:spPr>
          <a:xfrm>
            <a:off x="6119446" y="4934796"/>
            <a:ext cx="2926080" cy="1601292"/>
          </a:xfrm>
          <a:prstGeom prst="rect">
            <a:avLst/>
          </a:prstGeom>
        </p:spPr>
      </p:pic>
    </p:spTree>
    <p:extLst>
      <p:ext uri="{BB962C8B-B14F-4D97-AF65-F5344CB8AC3E}">
        <p14:creationId xmlns:p14="http://schemas.microsoft.com/office/powerpoint/2010/main" val="2274511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Model evaluation</a:t>
            </a:r>
          </a:p>
        </p:txBody>
      </p:sp>
      <p:graphicFrame>
        <p:nvGraphicFramePr>
          <p:cNvPr id="4" name="Content Placeholder 3"/>
          <p:cNvGraphicFramePr>
            <a:graphicFrameLocks noGrp="1"/>
          </p:cNvGraphicFramePr>
          <p:nvPr>
            <p:ph idx="1"/>
          </p:nvPr>
        </p:nvGraphicFramePr>
        <p:xfrm>
          <a:off x="371475" y="2151223"/>
          <a:ext cx="8486777" cy="2903695"/>
        </p:xfrm>
        <a:graphic>
          <a:graphicData uri="http://schemas.openxmlformats.org/drawingml/2006/table">
            <a:tbl>
              <a:tblPr/>
              <a:tblGrid>
                <a:gridCol w="1018956">
                  <a:extLst>
                    <a:ext uri="{9D8B030D-6E8A-4147-A177-3AD203B41FA5}">
                      <a16:colId xmlns:a16="http://schemas.microsoft.com/office/drawing/2014/main" val="4038544325"/>
                    </a:ext>
                  </a:extLst>
                </a:gridCol>
                <a:gridCol w="887624">
                  <a:extLst>
                    <a:ext uri="{9D8B030D-6E8A-4147-A177-3AD203B41FA5}">
                      <a16:colId xmlns:a16="http://schemas.microsoft.com/office/drawing/2014/main" val="2976145897"/>
                    </a:ext>
                  </a:extLst>
                </a:gridCol>
                <a:gridCol w="815165">
                  <a:extLst>
                    <a:ext uri="{9D8B030D-6E8A-4147-A177-3AD203B41FA5}">
                      <a16:colId xmlns:a16="http://schemas.microsoft.com/office/drawing/2014/main" val="1271803949"/>
                    </a:ext>
                  </a:extLst>
                </a:gridCol>
                <a:gridCol w="760822">
                  <a:extLst>
                    <a:ext uri="{9D8B030D-6E8A-4147-A177-3AD203B41FA5}">
                      <a16:colId xmlns:a16="http://schemas.microsoft.com/office/drawing/2014/main" val="2600832036"/>
                    </a:ext>
                  </a:extLst>
                </a:gridCol>
                <a:gridCol w="670248">
                  <a:extLst>
                    <a:ext uri="{9D8B030D-6E8A-4147-A177-3AD203B41FA5}">
                      <a16:colId xmlns:a16="http://schemas.microsoft.com/office/drawing/2014/main" val="3267533817"/>
                    </a:ext>
                  </a:extLst>
                </a:gridCol>
                <a:gridCol w="923854">
                  <a:extLst>
                    <a:ext uri="{9D8B030D-6E8A-4147-A177-3AD203B41FA5}">
                      <a16:colId xmlns:a16="http://schemas.microsoft.com/office/drawing/2014/main" val="3572051066"/>
                    </a:ext>
                  </a:extLst>
                </a:gridCol>
                <a:gridCol w="670248">
                  <a:extLst>
                    <a:ext uri="{9D8B030D-6E8A-4147-A177-3AD203B41FA5}">
                      <a16:colId xmlns:a16="http://schemas.microsoft.com/office/drawing/2014/main" val="649947753"/>
                    </a:ext>
                  </a:extLst>
                </a:gridCol>
                <a:gridCol w="742705">
                  <a:extLst>
                    <a:ext uri="{9D8B030D-6E8A-4147-A177-3AD203B41FA5}">
                      <a16:colId xmlns:a16="http://schemas.microsoft.com/office/drawing/2014/main" val="743082824"/>
                    </a:ext>
                  </a:extLst>
                </a:gridCol>
                <a:gridCol w="1181990">
                  <a:extLst>
                    <a:ext uri="{9D8B030D-6E8A-4147-A177-3AD203B41FA5}">
                      <a16:colId xmlns:a16="http://schemas.microsoft.com/office/drawing/2014/main" val="2340652474"/>
                    </a:ext>
                  </a:extLst>
                </a:gridCol>
                <a:gridCol w="815165">
                  <a:extLst>
                    <a:ext uri="{9D8B030D-6E8A-4147-A177-3AD203B41FA5}">
                      <a16:colId xmlns:a16="http://schemas.microsoft.com/office/drawing/2014/main" val="2877826486"/>
                    </a:ext>
                  </a:extLst>
                </a:gridCol>
              </a:tblGrid>
              <a:tr h="257172">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gridSpan="3">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Retrospective analysis (SSB)</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5966807"/>
                  </a:ext>
                </a:extLst>
              </a:tr>
              <a:tr h="378619">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Attributes</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Parameters</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-Log likelihood</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AIC</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-Marginal log likelihood</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Marginal AIC</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l-GR" sz="1200" b="0" i="0" u="none" strike="noStrike" dirty="0">
                          <a:solidFill>
                            <a:srgbClr val="000000"/>
                          </a:solidFill>
                          <a:effectLst/>
                          <a:latin typeface="Times New Roman" panose="02020603050405020304" pitchFamily="18" charset="0"/>
                          <a:cs typeface="Times New Roman" panose="02020603050405020304" pitchFamily="18" charset="0"/>
                        </a:rPr>
                        <a:t>ρ</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Woodshole</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r>
                        <a:rPr lang="el-GR" sz="1200" b="0" i="0" u="none" strike="noStrike" dirty="0">
                          <a:solidFill>
                            <a:srgbClr val="000000"/>
                          </a:solidFill>
                          <a:effectLst/>
                          <a:latin typeface="Times New Roman" panose="02020603050405020304" pitchFamily="18" charset="0"/>
                          <a:cs typeface="Times New Roman" panose="02020603050405020304" pitchFamily="18" charset="0"/>
                        </a:rPr>
                        <a:t>ρ</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RMSE</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665115149"/>
                  </a:ext>
                </a:extLst>
              </a:tr>
              <a:tr h="248127">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Model 19.1</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rgbClr val="E7E6E6"/>
                    </a:solidFill>
                  </a:tcPr>
                </a:tc>
                <a:tc>
                  <a:txBody>
                    <a:bodyPr/>
                    <a:lstStyle/>
                    <a:p>
                      <a:pPr algn="r" fontAlgn="ct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201</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3,190.0 </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6,782.0 </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3,356.6 </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7,115.3 </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0.081</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rgbClr val="E8E482"/>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0.085</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rgbClr val="FEC97E"/>
                    </a:solidFill>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0.152</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rgbClr val="EDE582"/>
                    </a:solidFill>
                  </a:tcPr>
                </a:tc>
                <a:extLst>
                  <a:ext uri="{0D108BD9-81ED-4DB2-BD59-A6C34878D82A}">
                    <a16:rowId xmlns:a16="http://schemas.microsoft.com/office/drawing/2014/main" val="349726022"/>
                  </a:ext>
                </a:extLst>
              </a:tr>
              <a:tr h="178594">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Model 21.1</a:t>
                      </a:r>
                    </a:p>
                  </a:txBody>
                  <a:tcPr marL="9525" marR="9525" marT="9525" marB="0" anchor="b">
                    <a:lnL>
                      <a:noFill/>
                    </a:lnL>
                    <a:lnR>
                      <a:noFill/>
                    </a:lnR>
                    <a:lnT>
                      <a:noFill/>
                    </a:lnT>
                    <a:lnB>
                      <a:noFill/>
                    </a:lnB>
                    <a:solidFill>
                      <a:srgbClr val="E7E6E6"/>
                    </a:solidFill>
                  </a:tcPr>
                </a:tc>
                <a:tc>
                  <a:txBody>
                    <a:bodyPr/>
                    <a:lstStyle/>
                    <a:p>
                      <a:pPr algn="r" fontAlgn="ct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202</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3,210.5 </a:t>
                      </a:r>
                    </a:p>
                  </a:txBody>
                  <a:tcPr marL="9525" marR="9525" marT="9525" marB="0" anchor="b">
                    <a:lnL>
                      <a:noFill/>
                    </a:lnL>
                    <a:lnR>
                      <a:noFill/>
                    </a:lnR>
                    <a:lnT>
                      <a:noFill/>
                    </a:lnT>
                    <a:lnB>
                      <a:noFill/>
                    </a:lnB>
                    <a:solidFill>
                      <a:srgbClr val="F8696B"/>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6,825.1 </a:t>
                      </a:r>
                    </a:p>
                  </a:txBody>
                  <a:tcPr marL="9525" marR="9525" marT="9525" marB="0" anchor="b">
                    <a:lnL>
                      <a:noFill/>
                    </a:lnL>
                    <a:lnR>
                      <a:noFill/>
                    </a:lnR>
                    <a:lnT>
                      <a:noFill/>
                    </a:lnT>
                    <a:lnB>
                      <a:noFill/>
                    </a:lnB>
                    <a:solidFill>
                      <a:srgbClr val="F8696B"/>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3,368.7 </a:t>
                      </a:r>
                    </a:p>
                  </a:txBody>
                  <a:tcPr marL="9525" marR="9525" marT="9525" marB="0" anchor="b">
                    <a:lnL>
                      <a:noFill/>
                    </a:lnL>
                    <a:lnR>
                      <a:noFill/>
                    </a:lnR>
                    <a:lnT>
                      <a:noFill/>
                    </a:lnT>
                    <a:lnB>
                      <a:noFill/>
                    </a:lnB>
                    <a:solidFill>
                      <a:srgbClr val="FA8671"/>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7,139.3 </a:t>
                      </a:r>
                    </a:p>
                  </a:txBody>
                  <a:tcPr marL="9525" marR="9525" marT="9525" marB="0" anchor="b">
                    <a:lnL>
                      <a:noFill/>
                    </a:lnL>
                    <a:lnR>
                      <a:noFill/>
                    </a:lnR>
                    <a:lnT>
                      <a:noFill/>
                    </a:lnT>
                    <a:lnB>
                      <a:noFill/>
                    </a:lnB>
                    <a:solidFill>
                      <a:srgbClr val="FCA276"/>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0.087</a:t>
                      </a:r>
                    </a:p>
                  </a:txBody>
                  <a:tcPr marL="9525" marR="9525" marT="9525" marB="0" anchor="b">
                    <a:lnL>
                      <a:noFill/>
                    </a:lnL>
                    <a:lnR>
                      <a:noFill/>
                    </a:lnR>
                    <a:lnT>
                      <a:noFill/>
                    </a:lnT>
                    <a:lnB>
                      <a:noFill/>
                    </a:lnB>
                    <a:solidFill>
                      <a:srgbClr val="EEE683"/>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0.071</a:t>
                      </a:r>
                    </a:p>
                  </a:txBody>
                  <a:tcPr marL="9525" marR="9525" marT="9525" marB="0" anchor="b">
                    <a:lnL>
                      <a:noFill/>
                    </a:lnL>
                    <a:lnR>
                      <a:noFill/>
                    </a:lnR>
                    <a:lnT>
                      <a:noFill/>
                    </a:lnT>
                    <a:lnB>
                      <a:noFill/>
                    </a:lnB>
                    <a:solidFill>
                      <a:srgbClr val="FDEA83"/>
                    </a:solidFill>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0.162</a:t>
                      </a:r>
                    </a:p>
                  </a:txBody>
                  <a:tcPr marL="9525" marR="9525" marT="9525" marB="0" anchor="b">
                    <a:lnL>
                      <a:noFill/>
                    </a:lnL>
                    <a:lnR>
                      <a:noFill/>
                    </a:lnR>
                    <a:lnT>
                      <a:noFill/>
                    </a:lnT>
                    <a:lnB>
                      <a:noFill/>
                    </a:lnB>
                    <a:solidFill>
                      <a:srgbClr val="FFE884"/>
                    </a:solidFill>
                  </a:tcPr>
                </a:tc>
                <a:extLst>
                  <a:ext uri="{0D108BD9-81ED-4DB2-BD59-A6C34878D82A}">
                    <a16:rowId xmlns:a16="http://schemas.microsoft.com/office/drawing/2014/main" val="3858015333"/>
                  </a:ext>
                </a:extLst>
              </a:tr>
              <a:tr h="114777">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21.1b</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G</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204</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3,202.8 </a:t>
                      </a:r>
                    </a:p>
                  </a:txBody>
                  <a:tcPr marL="9525" marR="9525" marT="9525" marB="0" anchor="b">
                    <a:lnL>
                      <a:noFill/>
                    </a:lnL>
                    <a:lnR>
                      <a:noFill/>
                    </a:lnR>
                    <a:lnT>
                      <a:noFill/>
                    </a:lnT>
                    <a:lnB>
                      <a:noFill/>
                    </a:lnB>
                    <a:solidFill>
                      <a:srgbClr val="FCA677"/>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6,813.7 </a:t>
                      </a:r>
                    </a:p>
                  </a:txBody>
                  <a:tcPr marL="9525" marR="9525" marT="9525" marB="0" anchor="b">
                    <a:lnL>
                      <a:noFill/>
                    </a:lnL>
                    <a:lnR>
                      <a:noFill/>
                    </a:lnR>
                    <a:lnT>
                      <a:noFill/>
                    </a:lnT>
                    <a:lnB>
                      <a:noFill/>
                    </a:lnB>
                    <a:solidFill>
                      <a:srgbClr val="FB9474"/>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3,372.1 </a:t>
                      </a:r>
                    </a:p>
                  </a:txBody>
                  <a:tcPr marL="9525" marR="9525" marT="9525" marB="0" anchor="b">
                    <a:lnL>
                      <a:noFill/>
                    </a:lnL>
                    <a:lnR>
                      <a:noFill/>
                    </a:lnR>
                    <a:lnT>
                      <a:noFill/>
                    </a:lnT>
                    <a:lnB>
                      <a:noFill/>
                    </a:lnB>
                    <a:solidFill>
                      <a:srgbClr val="F8696B"/>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7,152.3 </a:t>
                      </a:r>
                    </a:p>
                  </a:txBody>
                  <a:tcPr marL="9525" marR="9525" marT="9525" marB="0" anchor="b">
                    <a:lnL>
                      <a:noFill/>
                    </a:lnL>
                    <a:lnR>
                      <a:noFill/>
                    </a:lnR>
                    <a:lnT>
                      <a:noFill/>
                    </a:lnT>
                    <a:lnB>
                      <a:noFill/>
                    </a:lnB>
                    <a:solidFill>
                      <a:srgbClr val="F8696B"/>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0.129</a:t>
                      </a:r>
                    </a:p>
                  </a:txBody>
                  <a:tcPr marL="9525" marR="9525" marT="9525" marB="0" anchor="b">
                    <a:lnL>
                      <a:noFill/>
                    </a:lnL>
                    <a:lnR>
                      <a:noFill/>
                    </a:lnR>
                    <a:lnT>
                      <a:noFill/>
                    </a:lnT>
                    <a:lnB>
                      <a:noFill/>
                    </a:lnB>
                    <a:solidFill>
                      <a:srgbClr val="FCB47A"/>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0.080</a:t>
                      </a:r>
                    </a:p>
                  </a:txBody>
                  <a:tcPr marL="9525" marR="9525" marT="9525" marB="0" anchor="b">
                    <a:lnL>
                      <a:noFill/>
                    </a:lnL>
                    <a:lnR>
                      <a:noFill/>
                    </a:lnR>
                    <a:lnT>
                      <a:noFill/>
                    </a:lnT>
                    <a:lnB>
                      <a:noFill/>
                    </a:lnB>
                    <a:solidFill>
                      <a:srgbClr val="FED780"/>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0.178</a:t>
                      </a:r>
                    </a:p>
                  </a:txBody>
                  <a:tcPr marL="9525" marR="9525" marT="9525" marB="0" anchor="b">
                    <a:lnL>
                      <a:noFill/>
                    </a:lnL>
                    <a:lnR>
                      <a:noFill/>
                    </a:lnR>
                    <a:lnT>
                      <a:noFill/>
                    </a:lnT>
                    <a:lnB>
                      <a:noFill/>
                    </a:lnB>
                    <a:solidFill>
                      <a:srgbClr val="FEC97E"/>
                    </a:solidFill>
                  </a:tcPr>
                </a:tc>
                <a:extLst>
                  <a:ext uri="{0D108BD9-81ED-4DB2-BD59-A6C34878D82A}">
                    <a16:rowId xmlns:a16="http://schemas.microsoft.com/office/drawing/2014/main" val="808173503"/>
                  </a:ext>
                </a:extLst>
              </a:tr>
              <a:tr h="236697">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21.1c</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Mh</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201</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3,194.1 </a:t>
                      </a:r>
                    </a:p>
                  </a:txBody>
                  <a:tcPr marL="9525" marR="9525" marT="9525" marB="0" anchor="b">
                    <a:lnL>
                      <a:noFill/>
                    </a:lnL>
                    <a:lnR>
                      <a:noFill/>
                    </a:lnR>
                    <a:lnT>
                      <a:noFill/>
                    </a:lnT>
                    <a:lnB>
                      <a:noFill/>
                    </a:lnB>
                    <a:solidFill>
                      <a:srgbClr val="FFEB84"/>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6,790.2 </a:t>
                      </a:r>
                    </a:p>
                  </a:txBody>
                  <a:tcPr marL="9525" marR="9525" marT="9525" marB="0" anchor="b">
                    <a:lnL>
                      <a:noFill/>
                    </a:lnL>
                    <a:lnR>
                      <a:noFill/>
                    </a:lnR>
                    <a:lnT>
                      <a:noFill/>
                    </a:lnT>
                    <a:lnB>
                      <a:noFill/>
                    </a:lnB>
                    <a:solidFill>
                      <a:srgbClr val="FFEB84"/>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3,352.2 </a:t>
                      </a:r>
                    </a:p>
                  </a:txBody>
                  <a:tcPr marL="9525" marR="9525" marT="9525" marB="0" anchor="b">
                    <a:lnL>
                      <a:noFill/>
                    </a:lnL>
                    <a:lnR>
                      <a:noFill/>
                    </a:lnR>
                    <a:lnT>
                      <a:noFill/>
                    </a:lnT>
                    <a:lnB>
                      <a:noFill/>
                    </a:lnB>
                    <a:solidFill>
                      <a:srgbClr val="CCDC81"/>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7,106.4 </a:t>
                      </a:r>
                    </a:p>
                  </a:txBody>
                  <a:tcPr marL="9525" marR="9525" marT="9525" marB="0" anchor="b">
                    <a:lnL>
                      <a:noFill/>
                    </a:lnL>
                    <a:lnR>
                      <a:noFill/>
                    </a:lnR>
                    <a:lnT>
                      <a:noFill/>
                    </a:lnT>
                    <a:lnB>
                      <a:noFill/>
                    </a:lnB>
                    <a:solidFill>
                      <a:srgbClr val="9BCE7E"/>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0.101</a:t>
                      </a:r>
                    </a:p>
                  </a:txBody>
                  <a:tcPr marL="9525" marR="9525" marT="9525" marB="0" anchor="b">
                    <a:lnL>
                      <a:noFill/>
                    </a:lnL>
                    <a:lnR>
                      <a:noFill/>
                    </a:lnR>
                    <a:lnT>
                      <a:noFill/>
                    </a:lnT>
                    <a:lnB>
                      <a:noFill/>
                    </a:lnB>
                    <a:solidFill>
                      <a:srgbClr val="FDEA83"/>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0.063</a:t>
                      </a:r>
                    </a:p>
                  </a:txBody>
                  <a:tcPr marL="9525" marR="9525" marT="9525" marB="0" anchor="b">
                    <a:lnL>
                      <a:noFill/>
                    </a:lnL>
                    <a:lnR>
                      <a:noFill/>
                    </a:lnR>
                    <a:lnT>
                      <a:noFill/>
                    </a:lnT>
                    <a:lnB>
                      <a:noFill/>
                    </a:lnB>
                    <a:solidFill>
                      <a:srgbClr val="EFE683"/>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0.159</a:t>
                      </a:r>
                    </a:p>
                  </a:txBody>
                  <a:tcPr marL="9525" marR="9525" marT="9525" marB="0" anchor="b">
                    <a:lnL>
                      <a:noFill/>
                    </a:lnL>
                    <a:lnR>
                      <a:noFill/>
                    </a:lnR>
                    <a:lnT>
                      <a:noFill/>
                    </a:lnT>
                    <a:lnB>
                      <a:noFill/>
                    </a:lnB>
                    <a:solidFill>
                      <a:srgbClr val="FCEA83"/>
                    </a:solidFill>
                  </a:tcPr>
                </a:tc>
                <a:extLst>
                  <a:ext uri="{0D108BD9-81ED-4DB2-BD59-A6C34878D82A}">
                    <a16:rowId xmlns:a16="http://schemas.microsoft.com/office/drawing/2014/main" val="390552420"/>
                  </a:ext>
                </a:extLst>
              </a:tr>
              <a:tr h="207168">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21.1d</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R</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203</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3,205.1 </a:t>
                      </a:r>
                    </a:p>
                  </a:txBody>
                  <a:tcPr marL="9525" marR="9525" marT="9525" marB="0" anchor="b">
                    <a:lnL>
                      <a:noFill/>
                    </a:lnL>
                    <a:lnR>
                      <a:noFill/>
                    </a:lnR>
                    <a:lnT>
                      <a:noFill/>
                    </a:lnT>
                    <a:lnB>
                      <a:noFill/>
                    </a:lnB>
                    <a:solidFill>
                      <a:srgbClr val="FB9574"/>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6,816.1 </a:t>
                      </a:r>
                    </a:p>
                  </a:txBody>
                  <a:tcPr marL="9525" marR="9525" marT="9525" marB="0" anchor="b">
                    <a:lnL>
                      <a:noFill/>
                    </a:lnL>
                    <a:lnR>
                      <a:noFill/>
                    </a:lnR>
                    <a:lnT>
                      <a:noFill/>
                    </a:lnT>
                    <a:lnB>
                      <a:noFill/>
                    </a:lnB>
                    <a:solidFill>
                      <a:srgbClr val="FA8B72"/>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3,368.7 </a:t>
                      </a:r>
                    </a:p>
                  </a:txBody>
                  <a:tcPr marL="9525" marR="9525" marT="9525" marB="0" anchor="b">
                    <a:lnL>
                      <a:noFill/>
                    </a:lnL>
                    <a:lnR>
                      <a:noFill/>
                    </a:lnR>
                    <a:lnT>
                      <a:noFill/>
                    </a:lnT>
                    <a:lnB>
                      <a:noFill/>
                    </a:lnB>
                    <a:solidFill>
                      <a:srgbClr val="FA8571"/>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7,141.5 </a:t>
                      </a:r>
                    </a:p>
                  </a:txBody>
                  <a:tcPr marL="9525" marR="9525" marT="9525" marB="0" anchor="b">
                    <a:lnL>
                      <a:noFill/>
                    </a:lnL>
                    <a:lnR>
                      <a:noFill/>
                    </a:lnR>
                    <a:lnT>
                      <a:noFill/>
                    </a:lnT>
                    <a:lnB>
                      <a:noFill/>
                    </a:lnB>
                    <a:solidFill>
                      <a:srgbClr val="FB9975"/>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0.086</a:t>
                      </a:r>
                    </a:p>
                  </a:txBody>
                  <a:tcPr marL="9525" marR="9525" marT="9525" marB="0" anchor="b">
                    <a:lnL>
                      <a:noFill/>
                    </a:lnL>
                    <a:lnR>
                      <a:noFill/>
                    </a:lnR>
                    <a:lnT>
                      <a:noFill/>
                    </a:lnT>
                    <a:lnB>
                      <a:noFill/>
                    </a:lnB>
                    <a:solidFill>
                      <a:srgbClr val="EDE683"/>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0.067</a:t>
                      </a:r>
                    </a:p>
                  </a:txBody>
                  <a:tcPr marL="9525" marR="9525" marT="9525" marB="0" anchor="b">
                    <a:lnL>
                      <a:noFill/>
                    </a:lnL>
                    <a:lnR>
                      <a:noFill/>
                    </a:lnR>
                    <a:lnT>
                      <a:noFill/>
                    </a:lnT>
                    <a:lnB>
                      <a:noFill/>
                    </a:lnB>
                    <a:solidFill>
                      <a:srgbClr val="F6E883"/>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0.145</a:t>
                      </a:r>
                    </a:p>
                  </a:txBody>
                  <a:tcPr marL="9525" marR="9525" marT="9525" marB="0" anchor="b">
                    <a:lnL>
                      <a:noFill/>
                    </a:lnL>
                    <a:lnR>
                      <a:noFill/>
                    </a:lnR>
                    <a:lnT>
                      <a:noFill/>
                    </a:lnT>
                    <a:lnB>
                      <a:noFill/>
                    </a:lnB>
                    <a:solidFill>
                      <a:srgbClr val="E1E282"/>
                    </a:solidFill>
                  </a:tcPr>
                </a:tc>
                <a:extLst>
                  <a:ext uri="{0D108BD9-81ED-4DB2-BD59-A6C34878D82A}">
                    <a16:rowId xmlns:a16="http://schemas.microsoft.com/office/drawing/2014/main" val="3059231759"/>
                  </a:ext>
                </a:extLst>
              </a:tr>
              <a:tr h="128588">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21.1cd</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R, Mh</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202</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3,191.1 </a:t>
                      </a:r>
                    </a:p>
                  </a:txBody>
                  <a:tcPr marL="9525" marR="9525" marT="9525" marB="0" anchor="b">
                    <a:lnL>
                      <a:noFill/>
                    </a:lnL>
                    <a:lnR>
                      <a:noFill/>
                    </a:lnR>
                    <a:lnT>
                      <a:noFill/>
                    </a:lnT>
                    <a:lnB>
                      <a:noFill/>
                    </a:lnB>
                    <a:solidFill>
                      <a:srgbClr val="ECE582"/>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6,786.1 </a:t>
                      </a:r>
                    </a:p>
                  </a:txBody>
                  <a:tcPr marL="9525" marR="9525" marT="9525" marB="0" anchor="b">
                    <a:lnL>
                      <a:noFill/>
                    </a:lnL>
                    <a:lnR>
                      <a:noFill/>
                    </a:lnR>
                    <a:lnT>
                      <a:noFill/>
                    </a:lnT>
                    <a:lnB>
                      <a:noFill/>
                    </a:lnB>
                    <a:solidFill>
                      <a:srgbClr val="F0E683"/>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3,354.8 </a:t>
                      </a:r>
                    </a:p>
                  </a:txBody>
                  <a:tcPr marL="9525" marR="9525" marT="9525" marB="0" anchor="b">
                    <a:lnL>
                      <a:noFill/>
                    </a:lnL>
                    <a:lnR>
                      <a:noFill/>
                    </a:lnR>
                    <a:lnT>
                      <a:noFill/>
                    </a:lnT>
                    <a:lnB>
                      <a:noFill/>
                    </a:lnB>
                    <a:solidFill>
                      <a:srgbClr val="ECE582"/>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7,113.6 </a:t>
                      </a:r>
                    </a:p>
                  </a:txBody>
                  <a:tcPr marL="9525" marR="9525" marT="9525" marB="0" anchor="b">
                    <a:lnL>
                      <a:noFill/>
                    </a:lnL>
                    <a:lnR>
                      <a:noFill/>
                    </a:lnR>
                    <a:lnT>
                      <a:noFill/>
                    </a:lnT>
                    <a:lnB>
                      <a:noFill/>
                    </a:lnB>
                    <a:solidFill>
                      <a:srgbClr val="C7DA80"/>
                    </a:solidFill>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0.104</a:t>
                      </a:r>
                    </a:p>
                  </a:txBody>
                  <a:tcPr marL="9525" marR="9525" marT="9525" marB="0" anchor="b">
                    <a:lnL>
                      <a:noFill/>
                    </a:lnL>
                    <a:lnR>
                      <a:noFill/>
                    </a:lnR>
                    <a:lnT>
                      <a:noFill/>
                    </a:lnT>
                    <a:lnB>
                      <a:noFill/>
                    </a:lnB>
                    <a:solidFill>
                      <a:srgbClr val="FFE984"/>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0.054</a:t>
                      </a:r>
                    </a:p>
                  </a:txBody>
                  <a:tcPr marL="9525" marR="9525" marT="9525" marB="0" anchor="b">
                    <a:lnL>
                      <a:noFill/>
                    </a:lnL>
                    <a:lnR>
                      <a:noFill/>
                    </a:lnR>
                    <a:lnT>
                      <a:noFill/>
                    </a:lnT>
                    <a:lnB>
                      <a:noFill/>
                    </a:lnB>
                    <a:solidFill>
                      <a:srgbClr val="DFE182"/>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0.151</a:t>
                      </a:r>
                    </a:p>
                  </a:txBody>
                  <a:tcPr marL="9525" marR="9525" marT="9525" marB="0" anchor="b">
                    <a:lnL>
                      <a:noFill/>
                    </a:lnL>
                    <a:lnR>
                      <a:noFill/>
                    </a:lnR>
                    <a:lnT>
                      <a:noFill/>
                    </a:lnT>
                    <a:lnB>
                      <a:noFill/>
                    </a:lnB>
                    <a:solidFill>
                      <a:srgbClr val="ECE582"/>
                    </a:solidFill>
                  </a:tcPr>
                </a:tc>
                <a:extLst>
                  <a:ext uri="{0D108BD9-81ED-4DB2-BD59-A6C34878D82A}">
                    <a16:rowId xmlns:a16="http://schemas.microsoft.com/office/drawing/2014/main" val="2490973806"/>
                  </a:ext>
                </a:extLst>
              </a:tr>
              <a:tr h="186214">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21.1e</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G, R, Mh</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205</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3,182.1 </a:t>
                      </a:r>
                    </a:p>
                  </a:txBody>
                  <a:tcPr marL="9525" marR="9525" marT="9525" marB="0" anchor="b">
                    <a:lnL>
                      <a:noFill/>
                    </a:lnL>
                    <a:lnR>
                      <a:noFill/>
                    </a:lnR>
                    <a:lnT>
                      <a:noFill/>
                    </a:lnT>
                    <a:lnB>
                      <a:noFill/>
                    </a:lnB>
                    <a:solidFill>
                      <a:srgbClr val="B5D57F"/>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6,774.2 </a:t>
                      </a:r>
                    </a:p>
                  </a:txBody>
                  <a:tcPr marL="9525" marR="9525" marT="9525" marB="0" anchor="b">
                    <a:lnL>
                      <a:noFill/>
                    </a:lnL>
                    <a:lnR>
                      <a:noFill/>
                    </a:lnR>
                    <a:lnT>
                      <a:noFill/>
                    </a:lnT>
                    <a:lnB>
                      <a:noFill/>
                    </a:lnB>
                    <a:solidFill>
                      <a:srgbClr val="C4DA80"/>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3,356.3 </a:t>
                      </a:r>
                    </a:p>
                  </a:txBody>
                  <a:tcPr marL="9525" marR="9525" marT="9525" marB="0" anchor="b">
                    <a:lnL>
                      <a:noFill/>
                    </a:lnL>
                    <a:lnR>
                      <a:noFill/>
                    </a:lnR>
                    <a:lnT>
                      <a:noFill/>
                    </a:lnT>
                    <a:lnB>
                      <a:noFill/>
                    </a:lnB>
                    <a:solidFill>
                      <a:srgbClr val="FFEB84"/>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7,122.6 </a:t>
                      </a:r>
                    </a:p>
                  </a:txBody>
                  <a:tcPr marL="9525" marR="9525" marT="9525" marB="0" anchor="b">
                    <a:lnL>
                      <a:noFill/>
                    </a:lnL>
                    <a:lnR>
                      <a:noFill/>
                    </a:lnR>
                    <a:lnT>
                      <a:noFill/>
                    </a:lnT>
                    <a:lnB>
                      <a:noFill/>
                    </a:lnB>
                    <a:solidFill>
                      <a:srgbClr val="FFEB84"/>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0.164</a:t>
                      </a:r>
                    </a:p>
                  </a:txBody>
                  <a:tcPr marL="9525" marR="9525" marT="9525" marB="0" anchor="b">
                    <a:lnL>
                      <a:noFill/>
                    </a:lnL>
                    <a:lnR>
                      <a:noFill/>
                    </a:lnR>
                    <a:lnT>
                      <a:noFill/>
                    </a:lnT>
                    <a:lnB>
                      <a:noFill/>
                    </a:lnB>
                    <a:solidFill>
                      <a:srgbClr val="F96A6C"/>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0.072</a:t>
                      </a:r>
                    </a:p>
                  </a:txBody>
                  <a:tcPr marL="9525" marR="9525" marT="9525" marB="0" anchor="b">
                    <a:lnL>
                      <a:noFill/>
                    </a:lnL>
                    <a:lnR>
                      <a:noFill/>
                    </a:lnR>
                    <a:lnT>
                      <a:noFill/>
                    </a:lnT>
                    <a:lnB>
                      <a:noFill/>
                    </a:lnB>
                    <a:solidFill>
                      <a:srgbClr val="FFEA84"/>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0.183</a:t>
                      </a:r>
                    </a:p>
                  </a:txBody>
                  <a:tcPr marL="9525" marR="9525" marT="9525" marB="0" anchor="b">
                    <a:lnL>
                      <a:noFill/>
                    </a:lnL>
                    <a:lnR>
                      <a:noFill/>
                    </a:lnR>
                    <a:lnT>
                      <a:noFill/>
                    </a:lnT>
                    <a:lnB>
                      <a:noFill/>
                    </a:lnB>
                    <a:solidFill>
                      <a:srgbClr val="FDBD7C"/>
                    </a:solidFill>
                  </a:tcPr>
                </a:tc>
                <a:extLst>
                  <a:ext uri="{0D108BD9-81ED-4DB2-BD59-A6C34878D82A}">
                    <a16:rowId xmlns:a16="http://schemas.microsoft.com/office/drawing/2014/main" val="11448981"/>
                  </a:ext>
                </a:extLst>
              </a:tr>
              <a:tr h="200978">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21.1g</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G, R, Mh, T</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205</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2,039.6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4,489.2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2,149.1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4,708.2 </a:t>
                      </a:r>
                    </a:p>
                  </a:txBody>
                  <a:tcPr marL="95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0.164</a:t>
                      </a:r>
                    </a:p>
                  </a:txBody>
                  <a:tcPr marL="9525" marR="9525" marT="9525" marB="0" anchor="b">
                    <a:lnL>
                      <a:noFill/>
                    </a:lnL>
                    <a:lnR>
                      <a:noFill/>
                    </a:lnR>
                    <a:lnT>
                      <a:noFill/>
                    </a:lnT>
                    <a:lnB>
                      <a:noFill/>
                    </a:lnB>
                    <a:solidFill>
                      <a:srgbClr val="F8696B"/>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0.120</a:t>
                      </a:r>
                    </a:p>
                  </a:txBody>
                  <a:tcPr marL="9525" marR="9525" marT="9525" marB="0" anchor="b">
                    <a:lnL>
                      <a:noFill/>
                    </a:lnL>
                    <a:lnR>
                      <a:noFill/>
                    </a:lnR>
                    <a:lnT>
                      <a:noFill/>
                    </a:lnT>
                    <a:lnB>
                      <a:noFill/>
                    </a:lnB>
                    <a:solidFill>
                      <a:srgbClr val="F96B6C"/>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0.198</a:t>
                      </a:r>
                    </a:p>
                  </a:txBody>
                  <a:tcPr marL="9525" marR="9525" marT="9525" marB="0" anchor="b">
                    <a:lnL>
                      <a:noFill/>
                    </a:lnL>
                    <a:lnR>
                      <a:noFill/>
                    </a:lnR>
                    <a:lnT>
                      <a:noFill/>
                    </a:lnT>
                    <a:lnB>
                      <a:noFill/>
                    </a:lnB>
                    <a:solidFill>
                      <a:srgbClr val="FB9D75"/>
                    </a:solidFill>
                  </a:tcPr>
                </a:tc>
                <a:extLst>
                  <a:ext uri="{0D108BD9-81ED-4DB2-BD59-A6C34878D82A}">
                    <a16:rowId xmlns:a16="http://schemas.microsoft.com/office/drawing/2014/main" val="539496432"/>
                  </a:ext>
                </a:extLst>
              </a:tr>
              <a:tr h="164306">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21.5a</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G,R,M20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205</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3,168.7 </a:t>
                      </a:r>
                    </a:p>
                  </a:txBody>
                  <a:tcPr marL="9525" marR="9525" marT="9525" marB="0" anchor="b">
                    <a:lnL>
                      <a:noFill/>
                    </a:lnL>
                    <a:lnR>
                      <a:noFill/>
                    </a:lnR>
                    <a:lnT>
                      <a:noFill/>
                    </a:lnT>
                    <a:lnB>
                      <a:noFill/>
                    </a:lnB>
                    <a:solidFill>
                      <a:srgbClr val="63BE7B"/>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6,747.4 </a:t>
                      </a:r>
                    </a:p>
                  </a:txBody>
                  <a:tcPr marL="9525" marR="9525" marT="9525" marB="0" anchor="b">
                    <a:lnL>
                      <a:noFill/>
                    </a:lnL>
                    <a:lnR>
                      <a:noFill/>
                    </a:lnR>
                    <a:lnT>
                      <a:noFill/>
                    </a:lnT>
                    <a:lnB>
                      <a:noFill/>
                    </a:lnB>
                    <a:solidFill>
                      <a:srgbClr val="63BE7B"/>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3,343.6 </a:t>
                      </a:r>
                    </a:p>
                  </a:txBody>
                  <a:tcPr marL="9525" marR="9525" marT="9525" marB="0" anchor="b">
                    <a:lnL>
                      <a:noFill/>
                    </a:lnL>
                    <a:lnR>
                      <a:noFill/>
                    </a:lnR>
                    <a:lnT>
                      <a:noFill/>
                    </a:lnT>
                    <a:lnB>
                      <a:noFill/>
                    </a:lnB>
                    <a:solidFill>
                      <a:srgbClr val="63BE7B"/>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7,097.2 </a:t>
                      </a:r>
                    </a:p>
                  </a:txBody>
                  <a:tcPr marL="9525" marR="9525" marT="9525" marB="0" anchor="b">
                    <a:lnL>
                      <a:noFill/>
                    </a:lnL>
                    <a:lnR>
                      <a:noFill/>
                    </a:lnR>
                    <a:lnT>
                      <a:noFill/>
                    </a:lnT>
                    <a:lnB>
                      <a:noFill/>
                    </a:lnB>
                    <a:solidFill>
                      <a:srgbClr val="63BE7B"/>
                    </a:solidFill>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0.132</a:t>
                      </a:r>
                    </a:p>
                  </a:txBody>
                  <a:tcPr marL="9525" marR="9525" marT="9525" marB="0" anchor="b">
                    <a:lnL>
                      <a:noFill/>
                    </a:lnL>
                    <a:lnR>
                      <a:noFill/>
                    </a:lnR>
                    <a:lnT>
                      <a:noFill/>
                    </a:lnT>
                    <a:lnB>
                      <a:noFill/>
                    </a:lnB>
                    <a:solidFill>
                      <a:srgbClr val="FCAD79"/>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0.121</a:t>
                      </a:r>
                    </a:p>
                  </a:txBody>
                  <a:tcPr marL="9525" marR="9525" marT="9525" marB="0" anchor="b">
                    <a:lnL>
                      <a:noFill/>
                    </a:lnL>
                    <a:lnR>
                      <a:noFill/>
                    </a:lnR>
                    <a:lnT>
                      <a:noFill/>
                    </a:lnT>
                    <a:lnB>
                      <a:noFill/>
                    </a:lnB>
                    <a:solidFill>
                      <a:srgbClr val="F8696B"/>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0.223</a:t>
                      </a:r>
                    </a:p>
                  </a:txBody>
                  <a:tcPr marL="9525" marR="9525" marT="9525" marB="0" anchor="b">
                    <a:lnL>
                      <a:noFill/>
                    </a:lnL>
                    <a:lnR>
                      <a:noFill/>
                    </a:lnR>
                    <a:lnT>
                      <a:noFill/>
                    </a:lnT>
                    <a:lnB>
                      <a:noFill/>
                    </a:lnB>
                    <a:solidFill>
                      <a:srgbClr val="F8696B"/>
                    </a:solidFill>
                  </a:tcPr>
                </a:tc>
                <a:extLst>
                  <a:ext uri="{0D108BD9-81ED-4DB2-BD59-A6C34878D82A}">
                    <a16:rowId xmlns:a16="http://schemas.microsoft.com/office/drawing/2014/main" val="3886001152"/>
                  </a:ext>
                </a:extLst>
              </a:tr>
              <a:tr h="143351">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21.5c</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G,R,T</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2,036.4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4,482.9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2,149.8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4,709.5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-0.047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-0.015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0.078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85245133"/>
                  </a:ext>
                </a:extLst>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048" y="65218"/>
            <a:ext cx="1792157" cy="1792157"/>
          </a:xfrm>
          <a:prstGeom prst="rect">
            <a:avLst/>
          </a:prstGeom>
        </p:spPr>
      </p:pic>
    </p:spTree>
    <p:extLst>
      <p:ext uri="{BB962C8B-B14F-4D97-AF65-F5344CB8AC3E}">
        <p14:creationId xmlns:p14="http://schemas.microsoft.com/office/powerpoint/2010/main" val="523747870"/>
      </p:ext>
    </p:extLst>
  </p:cSld>
  <p:clrMapOvr>
    <a:masterClrMapping/>
  </p:clrMapOvr>
  <p:extLst>
    <p:ext uri="{6950BFC3-D8DA-4A85-94F7-54DA5524770B}">
      <p188:commentRel xmlns:p188="http://schemas.microsoft.com/office/powerpoint/2018/8/main" xmlns=""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2"/>
          <a:stretch>
            <a:fillRect/>
          </a:stretch>
        </p:blipFill>
        <p:spPr>
          <a:xfrm>
            <a:off x="-2" y="1732916"/>
            <a:ext cx="4584589" cy="2554445"/>
          </a:xfrm>
          <a:prstGeom prst="rect">
            <a:avLst/>
          </a:prstGeom>
        </p:spPr>
      </p:pic>
      <p:pic>
        <p:nvPicPr>
          <p:cNvPr id="35" name="Picture 34"/>
          <p:cNvPicPr>
            <a:picLocks noChangeAspect="1"/>
          </p:cNvPicPr>
          <p:nvPr/>
        </p:nvPicPr>
        <p:blipFill>
          <a:blip r:embed="rId3"/>
          <a:stretch>
            <a:fillRect/>
          </a:stretch>
        </p:blipFill>
        <p:spPr>
          <a:xfrm>
            <a:off x="4584588" y="1732916"/>
            <a:ext cx="4584589" cy="2558446"/>
          </a:xfrm>
          <a:prstGeom prst="rect">
            <a:avLst/>
          </a:prstGeom>
        </p:spPr>
      </p:pic>
      <p:pic>
        <p:nvPicPr>
          <p:cNvPr id="34" name="Picture 33"/>
          <p:cNvPicPr>
            <a:picLocks noChangeAspect="1"/>
          </p:cNvPicPr>
          <p:nvPr/>
        </p:nvPicPr>
        <p:blipFill>
          <a:blip r:embed="rId4"/>
          <a:stretch>
            <a:fillRect/>
          </a:stretch>
        </p:blipFill>
        <p:spPr>
          <a:xfrm>
            <a:off x="0" y="4297458"/>
            <a:ext cx="4584589" cy="2566638"/>
          </a:xfrm>
          <a:prstGeom prst="rect">
            <a:avLst/>
          </a:prstGeom>
        </p:spPr>
      </p:pic>
      <p:pic>
        <p:nvPicPr>
          <p:cNvPr id="33" name="Content Placeholder 32"/>
          <p:cNvPicPr>
            <a:picLocks noGrp="1" noChangeAspect="1"/>
          </p:cNvPicPr>
          <p:nvPr>
            <p:ph idx="1"/>
          </p:nvPr>
        </p:nvPicPr>
        <p:blipFill>
          <a:blip r:embed="rId5"/>
          <a:stretch>
            <a:fillRect/>
          </a:stretch>
        </p:blipFill>
        <p:spPr>
          <a:xfrm>
            <a:off x="4584589" y="4297458"/>
            <a:ext cx="4584589" cy="2560542"/>
          </a:xfrm>
          <a:prstGeom prst="rect">
            <a:avLst/>
          </a:prstGeom>
        </p:spPr>
      </p:pic>
      <p:sp>
        <p:nvSpPr>
          <p:cNvPr id="2" name="Title 1"/>
          <p:cNvSpPr>
            <a:spLocks noGrp="1"/>
          </p:cNvSpPr>
          <p:nvPr>
            <p:ph type="title"/>
          </p:nvPr>
        </p:nvSpPr>
        <p:spPr>
          <a:xfrm>
            <a:off x="169751" y="122240"/>
            <a:ext cx="7886700" cy="960178"/>
          </a:xfrm>
        </p:spPr>
        <p:txBody>
          <a:bodyPr/>
          <a:lstStyle/>
          <a:p>
            <a:r>
              <a:rPr lang="en-US" dirty="0"/>
              <a:t>Likelihood components</a:t>
            </a:r>
          </a:p>
        </p:txBody>
      </p:sp>
      <p:sp>
        <p:nvSpPr>
          <p:cNvPr id="17" name="TextBox 16"/>
          <p:cNvSpPr txBox="1"/>
          <p:nvPr/>
        </p:nvSpPr>
        <p:spPr>
          <a:xfrm>
            <a:off x="7687929" y="1263395"/>
            <a:ext cx="1454372" cy="338554"/>
          </a:xfrm>
          <a:prstGeom prst="rect">
            <a:avLst/>
          </a:prstGeom>
          <a:noFill/>
        </p:spPr>
        <p:txBody>
          <a:bodyPr wrap="none" rtlCol="0">
            <a:spAutoFit/>
          </a:bodyPr>
          <a:lstStyle/>
          <a:p>
            <a:r>
              <a:rPr lang="en-US" sz="1600" dirty="0"/>
              <a:t>=Tuned models</a:t>
            </a:r>
          </a:p>
        </p:txBody>
      </p:sp>
      <p:sp>
        <p:nvSpPr>
          <p:cNvPr id="18" name="Rectangle 17"/>
          <p:cNvSpPr/>
          <p:nvPr/>
        </p:nvSpPr>
        <p:spPr>
          <a:xfrm>
            <a:off x="3239606" y="2393157"/>
            <a:ext cx="350043" cy="1569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058158" y="2393157"/>
            <a:ext cx="364331" cy="1569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242069" y="4764880"/>
            <a:ext cx="364331" cy="17639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054585" y="4764880"/>
            <a:ext cx="364331" cy="17639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912386" y="4764880"/>
            <a:ext cx="364331" cy="17639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648191" y="4764880"/>
            <a:ext cx="364331" cy="17639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817135" y="2207419"/>
            <a:ext cx="296465" cy="20145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74979" y="2207419"/>
            <a:ext cx="296465" cy="20145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393163" y="1223870"/>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Tree>
    <p:extLst>
      <p:ext uri="{BB962C8B-B14F-4D97-AF65-F5344CB8AC3E}">
        <p14:creationId xmlns:p14="http://schemas.microsoft.com/office/powerpoint/2010/main" val="346298815"/>
      </p:ext>
    </p:extLst>
  </p:cSld>
  <p:clrMapOvr>
    <a:masterClrMapping/>
  </p:clrMapOvr>
  <p:extLst>
    <p:ext uri="{6950BFC3-D8DA-4A85-94F7-54DA5524770B}">
      <p188:commentRel xmlns:p188="http://schemas.microsoft.com/office/powerpoint/2018/8/main" xmlns="" r:id="rId7"/>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4625793" y="4284986"/>
            <a:ext cx="4516508" cy="2596855"/>
          </a:xfrm>
          <a:prstGeom prst="rect">
            <a:avLst/>
          </a:prstGeom>
        </p:spPr>
      </p:pic>
      <p:pic>
        <p:nvPicPr>
          <p:cNvPr id="23" name="Picture 22"/>
          <p:cNvPicPr>
            <a:picLocks noChangeAspect="1"/>
          </p:cNvPicPr>
          <p:nvPr/>
        </p:nvPicPr>
        <p:blipFill>
          <a:blip r:embed="rId3"/>
          <a:stretch>
            <a:fillRect/>
          </a:stretch>
        </p:blipFill>
        <p:spPr>
          <a:xfrm>
            <a:off x="0" y="4284986"/>
            <a:ext cx="4583162" cy="2595705"/>
          </a:xfrm>
          <a:prstGeom prst="rect">
            <a:avLst/>
          </a:prstGeom>
        </p:spPr>
      </p:pic>
      <p:pic>
        <p:nvPicPr>
          <p:cNvPr id="13" name="Picture 12"/>
          <p:cNvPicPr>
            <a:picLocks noChangeAspect="1"/>
          </p:cNvPicPr>
          <p:nvPr/>
        </p:nvPicPr>
        <p:blipFill>
          <a:blip r:embed="rId4"/>
          <a:stretch>
            <a:fillRect/>
          </a:stretch>
        </p:blipFill>
        <p:spPr>
          <a:xfrm>
            <a:off x="4625793" y="1667845"/>
            <a:ext cx="4516508" cy="2561773"/>
          </a:xfrm>
          <a:prstGeom prst="rect">
            <a:avLst/>
          </a:prstGeom>
        </p:spPr>
      </p:pic>
      <p:sp>
        <p:nvSpPr>
          <p:cNvPr id="2" name="Title 1"/>
          <p:cNvSpPr>
            <a:spLocks noGrp="1"/>
          </p:cNvSpPr>
          <p:nvPr>
            <p:ph type="title"/>
          </p:nvPr>
        </p:nvSpPr>
        <p:spPr>
          <a:xfrm>
            <a:off x="0" y="2113"/>
            <a:ext cx="7886700" cy="1325563"/>
          </a:xfrm>
        </p:spPr>
        <p:txBody>
          <a:bodyPr/>
          <a:lstStyle/>
          <a:p>
            <a:r>
              <a:rPr lang="en-US" dirty="0"/>
              <a:t>Model evaluation</a:t>
            </a:r>
          </a:p>
        </p:txBody>
      </p:sp>
      <p:pic>
        <p:nvPicPr>
          <p:cNvPr id="4" name="Picture 3"/>
          <p:cNvPicPr>
            <a:picLocks noChangeAspect="1"/>
          </p:cNvPicPr>
          <p:nvPr/>
        </p:nvPicPr>
        <p:blipFill>
          <a:blip r:embed="rId5"/>
          <a:stretch>
            <a:fillRect/>
          </a:stretch>
        </p:blipFill>
        <p:spPr>
          <a:xfrm>
            <a:off x="-1" y="1667845"/>
            <a:ext cx="4583163" cy="2561773"/>
          </a:xfrm>
          <a:prstGeom prst="rect">
            <a:avLst/>
          </a:prstGeom>
        </p:spPr>
      </p:pic>
      <p:sp>
        <p:nvSpPr>
          <p:cNvPr id="6" name="Rectangle 5"/>
          <p:cNvSpPr/>
          <p:nvPr/>
        </p:nvSpPr>
        <p:spPr>
          <a:xfrm>
            <a:off x="3220173" y="2039381"/>
            <a:ext cx="364331" cy="1946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85512" y="2039378"/>
            <a:ext cx="364331" cy="1946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86096" y="2032234"/>
            <a:ext cx="364331" cy="1946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649695" y="2032234"/>
            <a:ext cx="364331" cy="1946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687929" y="1184811"/>
            <a:ext cx="1454372" cy="338554"/>
          </a:xfrm>
          <a:prstGeom prst="rect">
            <a:avLst/>
          </a:prstGeom>
          <a:noFill/>
        </p:spPr>
        <p:txBody>
          <a:bodyPr wrap="none" rtlCol="0">
            <a:spAutoFit/>
          </a:bodyPr>
          <a:lstStyle/>
          <a:p>
            <a:r>
              <a:rPr lang="en-US" sz="1600" dirty="0"/>
              <a:t>=Tuned models</a:t>
            </a:r>
          </a:p>
        </p:txBody>
      </p:sp>
      <p:sp>
        <p:nvSpPr>
          <p:cNvPr id="11" name="Rectangle 10"/>
          <p:cNvSpPr/>
          <p:nvPr/>
        </p:nvSpPr>
        <p:spPr>
          <a:xfrm>
            <a:off x="7393163" y="1145286"/>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61327" y="4662477"/>
            <a:ext cx="364331" cy="19629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74090" y="4644695"/>
            <a:ext cx="364331" cy="1959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115724" y="4639915"/>
            <a:ext cx="364331" cy="19640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24" name="Rectangle 23"/>
          <p:cNvSpPr/>
          <p:nvPr/>
        </p:nvSpPr>
        <p:spPr>
          <a:xfrm>
            <a:off x="3642036" y="4662477"/>
            <a:ext cx="364331" cy="19629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129753"/>
      </p:ext>
    </p:extLst>
  </p:cSld>
  <p:clrMapOvr>
    <a:masterClrMapping/>
  </p:clrMapOvr>
  <p:extLst>
    <p:ext uri="{6950BFC3-D8DA-4A85-94F7-54DA5524770B}">
      <p188:commentRel xmlns:p188="http://schemas.microsoft.com/office/powerpoint/2018/8/main" xmlns="" r:id="rId7"/>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162535" y="1832212"/>
            <a:ext cx="3587935" cy="2185205"/>
          </a:xfrm>
          <a:prstGeom prst="rect">
            <a:avLst/>
          </a:prstGeom>
        </p:spPr>
      </p:pic>
      <p:pic>
        <p:nvPicPr>
          <p:cNvPr id="30" name="Picture 29"/>
          <p:cNvPicPr>
            <a:picLocks noChangeAspect="1"/>
          </p:cNvPicPr>
          <p:nvPr/>
        </p:nvPicPr>
        <p:blipFill>
          <a:blip r:embed="rId3"/>
          <a:stretch>
            <a:fillRect/>
          </a:stretch>
        </p:blipFill>
        <p:spPr>
          <a:xfrm>
            <a:off x="4757318" y="4095226"/>
            <a:ext cx="3588159" cy="2156713"/>
          </a:xfrm>
          <a:prstGeom prst="rect">
            <a:avLst/>
          </a:prstGeom>
        </p:spPr>
      </p:pic>
      <p:pic>
        <p:nvPicPr>
          <p:cNvPr id="29" name="Picture 28"/>
          <p:cNvPicPr>
            <a:picLocks noChangeAspect="1"/>
          </p:cNvPicPr>
          <p:nvPr/>
        </p:nvPicPr>
        <p:blipFill>
          <a:blip r:embed="rId4"/>
          <a:stretch>
            <a:fillRect/>
          </a:stretch>
        </p:blipFill>
        <p:spPr>
          <a:xfrm>
            <a:off x="132960" y="4102370"/>
            <a:ext cx="3588161" cy="2156714"/>
          </a:xfrm>
          <a:prstGeom prst="rect">
            <a:avLst/>
          </a:prstGeom>
        </p:spPr>
      </p:pic>
      <p:pic>
        <p:nvPicPr>
          <p:cNvPr id="28" name="Picture 27"/>
          <p:cNvPicPr>
            <a:picLocks noChangeAspect="1"/>
          </p:cNvPicPr>
          <p:nvPr/>
        </p:nvPicPr>
        <p:blipFill>
          <a:blip r:embed="rId5"/>
          <a:stretch>
            <a:fillRect/>
          </a:stretch>
        </p:blipFill>
        <p:spPr>
          <a:xfrm>
            <a:off x="3864772" y="1842829"/>
            <a:ext cx="2509118" cy="2185205"/>
          </a:xfrm>
          <a:prstGeom prst="rect">
            <a:avLst/>
          </a:prstGeom>
        </p:spPr>
      </p:pic>
      <p:pic>
        <p:nvPicPr>
          <p:cNvPr id="27" name="Picture 26"/>
          <p:cNvPicPr>
            <a:picLocks noChangeAspect="1"/>
          </p:cNvPicPr>
          <p:nvPr/>
        </p:nvPicPr>
        <p:blipFill>
          <a:blip r:embed="rId6"/>
          <a:stretch>
            <a:fillRect/>
          </a:stretch>
        </p:blipFill>
        <p:spPr>
          <a:xfrm>
            <a:off x="6373890" y="1845042"/>
            <a:ext cx="2721837" cy="2185205"/>
          </a:xfrm>
          <a:prstGeom prst="rect">
            <a:avLst/>
          </a:prstGeom>
        </p:spPr>
      </p:pic>
      <p:sp>
        <p:nvSpPr>
          <p:cNvPr id="2" name="Title 1"/>
          <p:cNvSpPr>
            <a:spLocks noGrp="1"/>
          </p:cNvSpPr>
          <p:nvPr>
            <p:ph type="title"/>
          </p:nvPr>
        </p:nvSpPr>
        <p:spPr>
          <a:xfrm>
            <a:off x="122370" y="157162"/>
            <a:ext cx="7886700" cy="1325563"/>
          </a:xfrm>
        </p:spPr>
        <p:txBody>
          <a:bodyPr/>
          <a:lstStyle/>
          <a:p>
            <a:r>
              <a:rPr lang="en-US" dirty="0"/>
              <a:t>Model evaluation</a:t>
            </a:r>
            <a:br>
              <a:rPr lang="en-US" dirty="0"/>
            </a:br>
            <a:r>
              <a:rPr lang="en-US" dirty="0"/>
              <a:t>Environmental-link parameters</a:t>
            </a:r>
          </a:p>
        </p:txBody>
      </p:sp>
      <p:sp>
        <p:nvSpPr>
          <p:cNvPr id="17" name="Rectangle 16"/>
          <p:cNvSpPr/>
          <p:nvPr/>
        </p:nvSpPr>
        <p:spPr>
          <a:xfrm>
            <a:off x="2736058" y="2289412"/>
            <a:ext cx="314325" cy="1675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326108" y="2289412"/>
            <a:ext cx="314325" cy="1675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102644" y="4484924"/>
            <a:ext cx="314325" cy="16539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181348" y="4484924"/>
            <a:ext cx="314325" cy="16539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22986" y="4549220"/>
            <a:ext cx="314325" cy="16539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80360" y="2310844"/>
            <a:ext cx="314325" cy="1348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933246" y="2310844"/>
            <a:ext cx="314325" cy="1348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918379" y="2310844"/>
            <a:ext cx="314325" cy="1348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637927" y="2310844"/>
            <a:ext cx="314325" cy="1348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687929" y="1263395"/>
            <a:ext cx="1454372" cy="338554"/>
          </a:xfrm>
          <a:prstGeom prst="rect">
            <a:avLst/>
          </a:prstGeom>
          <a:noFill/>
        </p:spPr>
        <p:txBody>
          <a:bodyPr wrap="none" rtlCol="0">
            <a:spAutoFit/>
          </a:bodyPr>
          <a:lstStyle/>
          <a:p>
            <a:r>
              <a:rPr lang="en-US" sz="1600" dirty="0"/>
              <a:t>=Tuned models</a:t>
            </a:r>
          </a:p>
        </p:txBody>
      </p:sp>
      <p:sp>
        <p:nvSpPr>
          <p:cNvPr id="32" name="Rectangle 31"/>
          <p:cNvSpPr/>
          <p:nvPr/>
        </p:nvSpPr>
        <p:spPr>
          <a:xfrm>
            <a:off x="7393163" y="1223870"/>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Tree>
    <p:extLst>
      <p:ext uri="{BB962C8B-B14F-4D97-AF65-F5344CB8AC3E}">
        <p14:creationId xmlns:p14="http://schemas.microsoft.com/office/powerpoint/2010/main" val="2855182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34" y="148369"/>
            <a:ext cx="7886700" cy="1325563"/>
          </a:xfrm>
        </p:spPr>
        <p:txBody>
          <a:bodyPr/>
          <a:lstStyle/>
          <a:p>
            <a:r>
              <a:rPr lang="en-US" dirty="0"/>
              <a:t>Models 21.1 and 21.5 series fits to indices</a:t>
            </a:r>
          </a:p>
        </p:txBody>
      </p:sp>
      <p:pic>
        <p:nvPicPr>
          <p:cNvPr id="6" name="Content Placeholder 5"/>
          <p:cNvPicPr>
            <a:picLocks noGrp="1" noChangeAspect="1"/>
          </p:cNvPicPr>
          <p:nvPr>
            <p:ph idx="1"/>
          </p:nvPr>
        </p:nvPicPr>
        <p:blipFill>
          <a:blip r:embed="rId2"/>
          <a:stretch>
            <a:fillRect/>
          </a:stretch>
        </p:blipFill>
        <p:spPr>
          <a:xfrm>
            <a:off x="2220431" y="1528640"/>
            <a:ext cx="4572000" cy="2737779"/>
          </a:xfrm>
          <a:prstGeom prst="rect">
            <a:avLst/>
          </a:prstGeom>
        </p:spPr>
      </p:pic>
      <p:pic>
        <p:nvPicPr>
          <p:cNvPr id="4" name="Picture 3"/>
          <p:cNvPicPr>
            <a:picLocks noChangeAspect="1"/>
          </p:cNvPicPr>
          <p:nvPr/>
        </p:nvPicPr>
        <p:blipFill>
          <a:blip r:embed="rId3"/>
          <a:stretch>
            <a:fillRect/>
          </a:stretch>
        </p:blipFill>
        <p:spPr>
          <a:xfrm>
            <a:off x="4572000" y="4120221"/>
            <a:ext cx="4572000" cy="2737779"/>
          </a:xfrm>
          <a:prstGeom prst="rect">
            <a:avLst/>
          </a:prstGeom>
        </p:spPr>
      </p:pic>
      <p:pic>
        <p:nvPicPr>
          <p:cNvPr id="5" name="Picture 4"/>
          <p:cNvPicPr>
            <a:picLocks noChangeAspect="1"/>
          </p:cNvPicPr>
          <p:nvPr/>
        </p:nvPicPr>
        <p:blipFill>
          <a:blip r:embed="rId4"/>
          <a:stretch>
            <a:fillRect/>
          </a:stretch>
        </p:blipFill>
        <p:spPr>
          <a:xfrm>
            <a:off x="0" y="4120220"/>
            <a:ext cx="4572000" cy="2737779"/>
          </a:xfrm>
          <a:prstGeom prst="rect">
            <a:avLst/>
          </a:prstGeom>
        </p:spPr>
      </p:pic>
      <p:sp>
        <p:nvSpPr>
          <p:cNvPr id="7" name="TextBox 6"/>
          <p:cNvSpPr txBox="1"/>
          <p:nvPr/>
        </p:nvSpPr>
        <p:spPr>
          <a:xfrm>
            <a:off x="2547815" y="1649047"/>
            <a:ext cx="2085186" cy="369332"/>
          </a:xfrm>
          <a:prstGeom prst="rect">
            <a:avLst/>
          </a:prstGeom>
          <a:noFill/>
        </p:spPr>
        <p:txBody>
          <a:bodyPr wrap="none" rtlCol="0">
            <a:spAutoFit/>
          </a:bodyPr>
          <a:lstStyle/>
          <a:p>
            <a:r>
              <a:rPr lang="en-US" dirty="0"/>
              <a:t>Bottom trawl survey</a:t>
            </a:r>
          </a:p>
        </p:txBody>
      </p:sp>
      <p:sp>
        <p:nvSpPr>
          <p:cNvPr id="8" name="TextBox 7"/>
          <p:cNvSpPr txBox="1"/>
          <p:nvPr/>
        </p:nvSpPr>
        <p:spPr>
          <a:xfrm>
            <a:off x="266383" y="6092094"/>
            <a:ext cx="1645002" cy="369332"/>
          </a:xfrm>
          <a:prstGeom prst="rect">
            <a:avLst/>
          </a:prstGeom>
          <a:noFill/>
        </p:spPr>
        <p:txBody>
          <a:bodyPr wrap="none" rtlCol="0">
            <a:spAutoFit/>
          </a:bodyPr>
          <a:lstStyle/>
          <a:p>
            <a:r>
              <a:rPr lang="en-US" dirty="0"/>
              <a:t>Longline survey</a:t>
            </a:r>
          </a:p>
        </p:txBody>
      </p:sp>
      <p:sp>
        <p:nvSpPr>
          <p:cNvPr id="9" name="TextBox 8"/>
          <p:cNvSpPr txBox="1"/>
          <p:nvPr/>
        </p:nvSpPr>
        <p:spPr>
          <a:xfrm>
            <a:off x="4887588" y="6092094"/>
            <a:ext cx="1970411" cy="369332"/>
          </a:xfrm>
          <a:prstGeom prst="rect">
            <a:avLst/>
          </a:prstGeom>
          <a:noFill/>
        </p:spPr>
        <p:txBody>
          <a:bodyPr wrap="none" rtlCol="0">
            <a:spAutoFit/>
          </a:bodyPr>
          <a:lstStyle/>
          <a:p>
            <a:r>
              <a:rPr lang="en-US" dirty="0"/>
              <a:t>Beach seine survey</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Tree>
    <p:extLst>
      <p:ext uri="{BB962C8B-B14F-4D97-AF65-F5344CB8AC3E}">
        <p14:creationId xmlns:p14="http://schemas.microsoft.com/office/powerpoint/2010/main" val="2867087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4" y="994122"/>
            <a:ext cx="7758113" cy="2633779"/>
          </a:xfrm>
          <a:prstGeom prst="rect">
            <a:avLst/>
          </a:prstGeom>
        </p:spPr>
      </p:pic>
      <p:pic>
        <p:nvPicPr>
          <p:cNvPr id="5" name="Content Placeholder 4"/>
          <p:cNvPicPr>
            <a:picLocks noGrp="1"/>
          </p:cNvPicPr>
          <p:nvPr>
            <p:ph idx="1"/>
          </p:nvPr>
        </p:nvPicPr>
        <p:blipFill>
          <a:blip r:embed="rId3"/>
          <a:stretch>
            <a:fillRect/>
          </a:stretch>
        </p:blipFill>
        <p:spPr>
          <a:xfrm>
            <a:off x="685804" y="3627902"/>
            <a:ext cx="7754112" cy="3232374"/>
          </a:xfrm>
          <a:prstGeom prst="rect">
            <a:avLst/>
          </a:prstGeom>
        </p:spPr>
      </p:pic>
      <p:sp>
        <p:nvSpPr>
          <p:cNvPr id="7" name="Title 1"/>
          <p:cNvSpPr>
            <a:spLocks noGrp="1"/>
          </p:cNvSpPr>
          <p:nvPr>
            <p:ph type="title"/>
          </p:nvPr>
        </p:nvSpPr>
        <p:spPr>
          <a:xfrm>
            <a:off x="0" y="0"/>
            <a:ext cx="8522494" cy="1325563"/>
          </a:xfrm>
        </p:spPr>
        <p:txBody>
          <a:bodyPr/>
          <a:lstStyle/>
          <a:p>
            <a:r>
              <a:rPr lang="en-US" dirty="0"/>
              <a:t>Model 21.1  and 21.5 series results</a:t>
            </a:r>
          </a:p>
        </p:txBody>
      </p:sp>
    </p:spTree>
    <p:extLst>
      <p:ext uri="{BB962C8B-B14F-4D97-AF65-F5344CB8AC3E}">
        <p14:creationId xmlns:p14="http://schemas.microsoft.com/office/powerpoint/2010/main" val="2385337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2494" cy="1325563"/>
          </a:xfrm>
        </p:spPr>
        <p:txBody>
          <a:bodyPr/>
          <a:lstStyle/>
          <a:p>
            <a:r>
              <a:rPr lang="en-US" dirty="0"/>
              <a:t>Model 21.1  and 21.5 series results</a:t>
            </a:r>
          </a:p>
        </p:txBody>
      </p:sp>
      <p:pic>
        <p:nvPicPr>
          <p:cNvPr id="5" name="Content Placeholder 4"/>
          <p:cNvPicPr>
            <a:picLocks noGrp="1" noChangeAspect="1"/>
          </p:cNvPicPr>
          <p:nvPr>
            <p:ph idx="1"/>
          </p:nvPr>
        </p:nvPicPr>
        <p:blipFill>
          <a:blip r:embed="rId2"/>
          <a:stretch>
            <a:fillRect/>
          </a:stretch>
        </p:blipFill>
        <p:spPr>
          <a:xfrm>
            <a:off x="0" y="1837167"/>
            <a:ext cx="4572000" cy="5020833"/>
          </a:xfrm>
          <a:prstGeom prst="rect">
            <a:avLst/>
          </a:prstGeom>
        </p:spPr>
      </p:pic>
      <p:pic>
        <p:nvPicPr>
          <p:cNvPr id="6" name="Picture 5"/>
          <p:cNvPicPr>
            <a:picLocks noChangeAspect="1"/>
          </p:cNvPicPr>
          <p:nvPr/>
        </p:nvPicPr>
        <p:blipFill>
          <a:blip r:embed="rId3"/>
          <a:stretch>
            <a:fillRect/>
          </a:stretch>
        </p:blipFill>
        <p:spPr>
          <a:xfrm>
            <a:off x="4572000" y="1837167"/>
            <a:ext cx="4572000" cy="5020832"/>
          </a:xfrm>
          <a:prstGeom prst="rect">
            <a:avLst/>
          </a:prstGeom>
        </p:spPr>
      </p:pic>
    </p:spTree>
    <p:extLst>
      <p:ext uri="{BB962C8B-B14F-4D97-AF65-F5344CB8AC3E}">
        <p14:creationId xmlns:p14="http://schemas.microsoft.com/office/powerpoint/2010/main" val="4281014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13" t="10114" r="8576"/>
          <a:stretch/>
        </p:blipFill>
        <p:spPr>
          <a:xfrm>
            <a:off x="4868983" y="2516594"/>
            <a:ext cx="4275017" cy="4341406"/>
          </a:xfrm>
          <a:prstGeom prst="rect">
            <a:avLst/>
          </a:prstGeom>
        </p:spPr>
      </p:pic>
      <p:sp>
        <p:nvSpPr>
          <p:cNvPr id="2" name="Title 1"/>
          <p:cNvSpPr>
            <a:spLocks noGrp="1"/>
          </p:cNvSpPr>
          <p:nvPr>
            <p:ph type="title"/>
          </p:nvPr>
        </p:nvSpPr>
        <p:spPr>
          <a:xfrm>
            <a:off x="318890" y="211934"/>
            <a:ext cx="7886700" cy="1325563"/>
          </a:xfrm>
        </p:spPr>
        <p:txBody>
          <a:bodyPr/>
          <a:lstStyle/>
          <a:p>
            <a:r>
              <a:rPr lang="en-US" dirty="0"/>
              <a:t>2020 Model 19.1 </a:t>
            </a:r>
          </a:p>
        </p:txBody>
      </p:sp>
      <p:sp>
        <p:nvSpPr>
          <p:cNvPr id="3" name="Content Placeholder 2"/>
          <p:cNvSpPr>
            <a:spLocks noGrp="1"/>
          </p:cNvSpPr>
          <p:nvPr>
            <p:ph idx="1"/>
          </p:nvPr>
        </p:nvSpPr>
        <p:spPr>
          <a:xfrm>
            <a:off x="318890" y="1690689"/>
            <a:ext cx="4776741" cy="4351338"/>
          </a:xfrm>
        </p:spPr>
        <p:txBody>
          <a:bodyPr>
            <a:normAutofit/>
          </a:bodyPr>
          <a:lstStyle/>
          <a:p>
            <a:r>
              <a:rPr lang="en-US" dirty="0"/>
              <a:t>Fisheries – Longline, Pot, Trawl</a:t>
            </a:r>
          </a:p>
          <a:p>
            <a:r>
              <a:rPr lang="en-US" dirty="0"/>
              <a:t>Indices – AFSC bottom trawl and AFSC longline surveys</a:t>
            </a:r>
          </a:p>
          <a:p>
            <a:r>
              <a:rPr lang="en-US" dirty="0"/>
              <a:t>Length composition</a:t>
            </a:r>
          </a:p>
          <a:p>
            <a:pPr lvl="1"/>
            <a:r>
              <a:rPr lang="en-US" dirty="0"/>
              <a:t>All fisheries and indices</a:t>
            </a:r>
          </a:p>
          <a:p>
            <a:r>
              <a:rPr lang="en-US" dirty="0"/>
              <a:t>Age data </a:t>
            </a:r>
          </a:p>
          <a:p>
            <a:pPr lvl="1"/>
            <a:r>
              <a:rPr lang="en-US" dirty="0"/>
              <a:t>2007+ survey and Fishery conditional age-at-length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354" y="0"/>
            <a:ext cx="3110365" cy="1264341"/>
          </a:xfrm>
          <a:prstGeom prst="rect">
            <a:avLst/>
          </a:prstGeom>
        </p:spPr>
      </p:pic>
    </p:spTree>
    <p:extLst>
      <p:ext uri="{BB962C8B-B14F-4D97-AF65-F5344CB8AC3E}">
        <p14:creationId xmlns:p14="http://schemas.microsoft.com/office/powerpoint/2010/main" val="3923705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Summary</a:t>
            </a:r>
          </a:p>
        </p:txBody>
      </p:sp>
      <p:sp>
        <p:nvSpPr>
          <p:cNvPr id="3" name="Content Placeholder 2"/>
          <p:cNvSpPr>
            <a:spLocks noGrp="1"/>
          </p:cNvSpPr>
          <p:nvPr>
            <p:ph idx="1"/>
          </p:nvPr>
        </p:nvSpPr>
        <p:spPr>
          <a:xfrm>
            <a:off x="628650" y="1051903"/>
            <a:ext cx="7886700" cy="3148143"/>
          </a:xfrm>
        </p:spPr>
        <p:txBody>
          <a:bodyPr>
            <a:normAutofit fontScale="92500" lnSpcReduction="10000"/>
          </a:bodyPr>
          <a:lstStyle/>
          <a:p>
            <a:r>
              <a:rPr lang="en-US" dirty="0"/>
              <a:t>Adding the age-0 beach seine index reduced recruitment variability and variability of reference points while degrading fit to other indices</a:t>
            </a:r>
          </a:p>
          <a:p>
            <a:r>
              <a:rPr lang="en-US" dirty="0"/>
              <a:t>All Un-tuned 21.1 series models performed adequately</a:t>
            </a:r>
          </a:p>
          <a:p>
            <a:r>
              <a:rPr lang="en-US" dirty="0"/>
              <a:t>Tuned models and 21.5 series models had high survey catchability</a:t>
            </a:r>
          </a:p>
          <a:p>
            <a:r>
              <a:rPr lang="en-US" dirty="0"/>
              <a:t>Small changes in ecological linkages or weighting led to large changes in management advice </a:t>
            </a:r>
          </a:p>
        </p:txBody>
      </p:sp>
      <p:pic>
        <p:nvPicPr>
          <p:cNvPr id="9" name="Picture 8"/>
          <p:cNvPicPr>
            <a:picLocks noChangeAspect="1"/>
          </p:cNvPicPr>
          <p:nvPr/>
        </p:nvPicPr>
        <p:blipFill>
          <a:blip r:embed="rId2"/>
          <a:stretch>
            <a:fillRect/>
          </a:stretch>
        </p:blipFill>
        <p:spPr>
          <a:xfrm>
            <a:off x="0" y="4200047"/>
            <a:ext cx="4572000" cy="2652223"/>
          </a:xfrm>
          <a:prstGeom prst="rect">
            <a:avLst/>
          </a:prstGeom>
        </p:spPr>
      </p:pic>
      <p:pic>
        <p:nvPicPr>
          <p:cNvPr id="10" name="Picture 9"/>
          <p:cNvPicPr>
            <a:picLocks noChangeAspect="1"/>
          </p:cNvPicPr>
          <p:nvPr/>
        </p:nvPicPr>
        <p:blipFill>
          <a:blip r:embed="rId3"/>
          <a:stretch>
            <a:fillRect/>
          </a:stretch>
        </p:blipFill>
        <p:spPr>
          <a:xfrm>
            <a:off x="4572000" y="4200048"/>
            <a:ext cx="4572000" cy="2652223"/>
          </a:xfrm>
          <a:prstGeom prst="rect">
            <a:avLst/>
          </a:prstGeom>
        </p:spPr>
      </p:pic>
      <p:sp>
        <p:nvSpPr>
          <p:cNvPr id="11" name="TextBox 10"/>
          <p:cNvSpPr txBox="1"/>
          <p:nvPr/>
        </p:nvSpPr>
        <p:spPr>
          <a:xfrm>
            <a:off x="7779543" y="6007891"/>
            <a:ext cx="300082" cy="369332"/>
          </a:xfrm>
          <a:prstGeom prst="rect">
            <a:avLst/>
          </a:prstGeom>
          <a:noFill/>
        </p:spPr>
        <p:txBody>
          <a:bodyPr wrap="none" rtlCol="0">
            <a:spAutoFit/>
          </a:bodyPr>
          <a:lstStyle/>
          <a:p>
            <a:r>
              <a:rPr lang="en-US" dirty="0"/>
              <a:t>*</a:t>
            </a:r>
          </a:p>
        </p:txBody>
      </p:sp>
      <p:sp>
        <p:nvSpPr>
          <p:cNvPr id="12" name="TextBox 11"/>
          <p:cNvSpPr txBox="1"/>
          <p:nvPr/>
        </p:nvSpPr>
        <p:spPr>
          <a:xfrm>
            <a:off x="8079625" y="6581001"/>
            <a:ext cx="979179" cy="276999"/>
          </a:xfrm>
          <a:prstGeom prst="rect">
            <a:avLst/>
          </a:prstGeom>
          <a:noFill/>
        </p:spPr>
        <p:txBody>
          <a:bodyPr wrap="none" rtlCol="0">
            <a:spAutoFit/>
          </a:bodyPr>
          <a:lstStyle/>
          <a:p>
            <a:r>
              <a:rPr lang="en-US" sz="1200" dirty="0"/>
              <a:t>* Below B</a:t>
            </a:r>
            <a:r>
              <a:rPr lang="en-US" sz="1200" baseline="-25000" dirty="0"/>
              <a:t>20%</a:t>
            </a:r>
          </a:p>
        </p:txBody>
      </p:sp>
    </p:spTree>
    <p:extLst>
      <p:ext uri="{BB962C8B-B14F-4D97-AF65-F5344CB8AC3E}">
        <p14:creationId xmlns:p14="http://schemas.microsoft.com/office/powerpoint/2010/main" val="1786532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72538" cy="1325563"/>
          </a:xfrm>
        </p:spPr>
        <p:txBody>
          <a:bodyPr/>
          <a:lstStyle/>
          <a:p>
            <a:r>
              <a:rPr lang="en-US" dirty="0"/>
              <a:t>New Data to be added for November</a:t>
            </a:r>
          </a:p>
        </p:txBody>
      </p:sp>
      <p:sp>
        <p:nvSpPr>
          <p:cNvPr id="3" name="Content Placeholder 2"/>
          <p:cNvSpPr>
            <a:spLocks noGrp="1"/>
          </p:cNvSpPr>
          <p:nvPr>
            <p:ph idx="1"/>
          </p:nvPr>
        </p:nvSpPr>
        <p:spPr>
          <a:xfrm>
            <a:off x="578643" y="1253331"/>
            <a:ext cx="7886700" cy="4351338"/>
          </a:xfrm>
        </p:spPr>
        <p:txBody>
          <a:bodyPr/>
          <a:lstStyle/>
          <a:p>
            <a:r>
              <a:rPr lang="en-US" dirty="0"/>
              <a:t>2021 Observer fishery length composition data</a:t>
            </a:r>
          </a:p>
          <a:p>
            <a:r>
              <a:rPr lang="en-US" dirty="0"/>
              <a:t>2019-2020  observer fishery age data</a:t>
            </a:r>
          </a:p>
          <a:p>
            <a:r>
              <a:rPr lang="en-US" dirty="0"/>
              <a:t>2021 ADF&amp;G port sampling fish length composition</a:t>
            </a:r>
          </a:p>
          <a:p>
            <a:r>
              <a:rPr lang="en-US" dirty="0"/>
              <a:t>2021 Bottom trawl survey and length composition</a:t>
            </a:r>
          </a:p>
          <a:p>
            <a:r>
              <a:rPr lang="en-US" dirty="0"/>
              <a:t>2021 Longline survey index and length composition</a:t>
            </a:r>
          </a:p>
          <a:p>
            <a:r>
              <a:rPr lang="en-US" dirty="0"/>
              <a:t>2021 Beach seine survey age-0 index</a:t>
            </a:r>
          </a:p>
          <a:p>
            <a:pPr marL="0" indent="0">
              <a:buNone/>
            </a:pPr>
            <a:endParaRPr lang="en-US" dirty="0"/>
          </a:p>
          <a:p>
            <a:endParaRPr lang="en-US" dirty="0"/>
          </a:p>
        </p:txBody>
      </p:sp>
      <p:pic>
        <p:nvPicPr>
          <p:cNvPr id="4" name="Picture 3"/>
          <p:cNvPicPr>
            <a:picLocks noChangeAspect="1"/>
          </p:cNvPicPr>
          <p:nvPr/>
        </p:nvPicPr>
        <p:blipFill>
          <a:blip r:embed="rId2"/>
          <a:stretch>
            <a:fillRect/>
          </a:stretch>
        </p:blipFill>
        <p:spPr>
          <a:xfrm>
            <a:off x="7079456" y="5204720"/>
            <a:ext cx="2064544" cy="1653280"/>
          </a:xfrm>
          <a:prstGeom prst="rect">
            <a:avLst/>
          </a:prstGeom>
        </p:spPr>
      </p:pic>
    </p:spTree>
    <p:extLst>
      <p:ext uri="{BB962C8B-B14F-4D97-AF65-F5344CB8AC3E}">
        <p14:creationId xmlns:p14="http://schemas.microsoft.com/office/powerpoint/2010/main" val="3595805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Proposed models for November</a:t>
            </a:r>
          </a:p>
        </p:txBody>
      </p:sp>
      <p:sp>
        <p:nvSpPr>
          <p:cNvPr id="3" name="Content Placeholder 2"/>
          <p:cNvSpPr>
            <a:spLocks noGrp="1"/>
          </p:cNvSpPr>
          <p:nvPr>
            <p:ph idx="1"/>
          </p:nvPr>
        </p:nvSpPr>
        <p:spPr>
          <a:xfrm>
            <a:off x="581985" y="1253330"/>
            <a:ext cx="7886700" cy="5104607"/>
          </a:xfrm>
        </p:spPr>
        <p:txBody>
          <a:bodyPr>
            <a:normAutofit fontScale="85000" lnSpcReduction="20000"/>
          </a:bodyPr>
          <a:lstStyle/>
          <a:p>
            <a:r>
              <a:rPr lang="en-US" dirty="0"/>
              <a:t>Model 19.1 </a:t>
            </a:r>
          </a:p>
          <a:p>
            <a:pPr lvl="1"/>
            <a:r>
              <a:rPr lang="en-US" dirty="0"/>
              <a:t>Base model  </a:t>
            </a:r>
          </a:p>
          <a:p>
            <a:r>
              <a:rPr lang="en-US" dirty="0"/>
              <a:t>Model 21.1e</a:t>
            </a:r>
          </a:p>
          <a:p>
            <a:pPr lvl="1"/>
            <a:r>
              <a:rPr lang="en-US" dirty="0"/>
              <a:t>Growth, mortality, and recruitment eco-linked</a:t>
            </a:r>
          </a:p>
          <a:p>
            <a:r>
              <a:rPr lang="en-US" dirty="0"/>
              <a:t>Model 21.1g</a:t>
            </a:r>
          </a:p>
          <a:p>
            <a:pPr lvl="1"/>
            <a:r>
              <a:rPr lang="en-US" dirty="0"/>
              <a:t>Growth, mortality, and recruitment eco-linked</a:t>
            </a:r>
          </a:p>
          <a:p>
            <a:pPr lvl="1"/>
            <a:r>
              <a:rPr lang="en-US" dirty="0"/>
              <a:t>Retuned (RMSSR to 1.0, Francis 1A.18 for composition/Dirichlet)</a:t>
            </a:r>
          </a:p>
          <a:p>
            <a:r>
              <a:rPr lang="en-US" dirty="0"/>
              <a:t>Model 21.5c</a:t>
            </a:r>
          </a:p>
          <a:p>
            <a:pPr lvl="1"/>
            <a:r>
              <a:rPr lang="en-US" dirty="0"/>
              <a:t>Growth and recruitment eco-linked</a:t>
            </a:r>
          </a:p>
          <a:p>
            <a:pPr lvl="1"/>
            <a:r>
              <a:rPr lang="en-US" dirty="0"/>
              <a:t>Mortality block iteratively re-explored with new data</a:t>
            </a:r>
          </a:p>
          <a:p>
            <a:pPr lvl="1"/>
            <a:r>
              <a:rPr lang="en-US" dirty="0"/>
              <a:t>Retuned (RMSSR to 1.0, Francis 1A.18 for composition/Dirichlet)</a:t>
            </a:r>
          </a:p>
          <a:p>
            <a:r>
              <a:rPr lang="en-US" dirty="0">
                <a:solidFill>
                  <a:srgbClr val="FF6699"/>
                </a:solidFill>
              </a:rPr>
              <a:t>Model 21.6 – (Tuned Model21.1a)</a:t>
            </a:r>
          </a:p>
          <a:p>
            <a:pPr lvl="1"/>
            <a:r>
              <a:rPr lang="en-US" dirty="0">
                <a:solidFill>
                  <a:srgbClr val="FF6699"/>
                </a:solidFill>
              </a:rPr>
              <a:t>Base model </a:t>
            </a:r>
          </a:p>
          <a:p>
            <a:pPr lvl="1"/>
            <a:r>
              <a:rPr lang="en-US" dirty="0">
                <a:solidFill>
                  <a:srgbClr val="FF6699"/>
                </a:solidFill>
              </a:rPr>
              <a:t>Beach seine index</a:t>
            </a:r>
          </a:p>
          <a:p>
            <a:pPr lvl="1"/>
            <a:r>
              <a:rPr lang="en-US" dirty="0">
                <a:solidFill>
                  <a:srgbClr val="FF6699"/>
                </a:solidFill>
              </a:rPr>
              <a:t>Retuned (RMSSR to 1.0, Francis 1A.18 for composition/Dirichlet)</a:t>
            </a:r>
          </a:p>
          <a:p>
            <a:pPr lvl="1"/>
            <a:endParaRPr lang="en-US" dirty="0"/>
          </a:p>
        </p:txBody>
      </p:sp>
      <p:pic>
        <p:nvPicPr>
          <p:cNvPr id="4" name="Picture 3"/>
          <p:cNvPicPr>
            <a:picLocks noChangeAspect="1"/>
          </p:cNvPicPr>
          <p:nvPr/>
        </p:nvPicPr>
        <p:blipFill>
          <a:blip r:embed="rId2"/>
          <a:stretch>
            <a:fillRect/>
          </a:stretch>
        </p:blipFill>
        <p:spPr>
          <a:xfrm>
            <a:off x="7793370" y="0"/>
            <a:ext cx="1350630" cy="1078706"/>
          </a:xfrm>
          <a:prstGeom prst="rect">
            <a:avLst/>
          </a:prstGeom>
        </p:spPr>
      </p:pic>
      <p:pic>
        <p:nvPicPr>
          <p:cNvPr id="5" name="Picture 4"/>
          <p:cNvPicPr>
            <a:picLocks noChangeAspect="1"/>
          </p:cNvPicPr>
          <p:nvPr/>
        </p:nvPicPr>
        <p:blipFill>
          <a:blip r:embed="rId3"/>
          <a:stretch>
            <a:fillRect/>
          </a:stretch>
        </p:blipFill>
        <p:spPr>
          <a:xfrm>
            <a:off x="5107781" y="4708626"/>
            <a:ext cx="492919" cy="394728"/>
          </a:xfrm>
          <a:prstGeom prst="rect">
            <a:avLst/>
          </a:prstGeom>
        </p:spPr>
      </p:pic>
    </p:spTree>
    <p:extLst>
      <p:ext uri="{BB962C8B-B14F-4D97-AF65-F5344CB8AC3E}">
        <p14:creationId xmlns:p14="http://schemas.microsoft.com/office/powerpoint/2010/main" val="3254506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November model evaluation?</a:t>
            </a:r>
          </a:p>
        </p:txBody>
      </p:sp>
      <p:sp>
        <p:nvSpPr>
          <p:cNvPr id="3" name="Content Placeholder 2"/>
          <p:cNvSpPr>
            <a:spLocks noGrp="1"/>
          </p:cNvSpPr>
          <p:nvPr>
            <p:ph idx="1"/>
          </p:nvPr>
        </p:nvSpPr>
        <p:spPr/>
        <p:txBody>
          <a:bodyPr/>
          <a:lstStyle/>
          <a:p>
            <a:r>
              <a:rPr lang="en-US" dirty="0"/>
              <a:t>What specifically does the Team want to see for model selection?</a:t>
            </a:r>
          </a:p>
          <a:p>
            <a:pPr lvl="1"/>
            <a:r>
              <a:rPr lang="en-US" dirty="0"/>
              <a:t>Model fit criteria (likelihood, RMSSR, etc…)</a:t>
            </a:r>
          </a:p>
          <a:p>
            <a:pPr lvl="1"/>
            <a:r>
              <a:rPr lang="en-US" dirty="0"/>
              <a:t>Retrospective analysis</a:t>
            </a:r>
          </a:p>
          <a:p>
            <a:pPr lvl="1"/>
            <a:r>
              <a:rPr lang="en-US" dirty="0"/>
              <a:t>Key parameter estimates and variance</a:t>
            </a:r>
          </a:p>
          <a:p>
            <a:pPr lvl="1"/>
            <a:r>
              <a:rPr lang="en-US" dirty="0">
                <a:solidFill>
                  <a:srgbClr val="FF6699"/>
                </a:solidFill>
              </a:rPr>
              <a:t>Leave-one-out analyses (variability in key parameters)?</a:t>
            </a:r>
          </a:p>
          <a:p>
            <a:pPr lvl="1"/>
            <a:endParaRPr lang="en-US" dirty="0"/>
          </a:p>
        </p:txBody>
      </p:sp>
      <p:pic>
        <p:nvPicPr>
          <p:cNvPr id="4" name="Picture 3"/>
          <p:cNvPicPr>
            <a:picLocks noChangeAspect="1"/>
          </p:cNvPicPr>
          <p:nvPr/>
        </p:nvPicPr>
        <p:blipFill>
          <a:blip r:embed="rId2"/>
          <a:stretch>
            <a:fillRect/>
          </a:stretch>
        </p:blipFill>
        <p:spPr>
          <a:xfrm>
            <a:off x="8268890" y="3803930"/>
            <a:ext cx="492919" cy="394728"/>
          </a:xfrm>
          <a:prstGeom prst="rect">
            <a:avLst/>
          </a:prstGeom>
        </p:spPr>
      </p:pic>
    </p:spTree>
    <p:extLst>
      <p:ext uri="{BB962C8B-B14F-4D97-AF65-F5344CB8AC3E}">
        <p14:creationId xmlns:p14="http://schemas.microsoft.com/office/powerpoint/2010/main" val="298983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2499168" y="4095764"/>
            <a:ext cx="2167990" cy="2890654"/>
          </a:xfrm>
          <a:prstGeom prst="rect">
            <a:avLst/>
          </a:prstGeom>
        </p:spPr>
      </p:pic>
      <p:sp>
        <p:nvSpPr>
          <p:cNvPr id="2" name="Title 1"/>
          <p:cNvSpPr>
            <a:spLocks noGrp="1"/>
          </p:cNvSpPr>
          <p:nvPr>
            <p:ph type="title"/>
          </p:nvPr>
        </p:nvSpPr>
        <p:spPr>
          <a:xfrm>
            <a:off x="0" y="0"/>
            <a:ext cx="9023440" cy="1325563"/>
          </a:xfrm>
        </p:spPr>
        <p:txBody>
          <a:bodyPr>
            <a:normAutofit/>
          </a:bodyPr>
          <a:lstStyle/>
          <a:p>
            <a:r>
              <a:rPr lang="en-US" sz="4000" dirty="0"/>
              <a:t>2021 Fishery Performance (if time allows) </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056605"/>
            <a:ext cx="4301067" cy="3225801"/>
          </a:xfr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9045" y="1173243"/>
            <a:ext cx="2244395" cy="299252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3084" y="4587631"/>
            <a:ext cx="3860356" cy="1771059"/>
          </a:xfrm>
          <a:prstGeom prst="rect">
            <a:avLst/>
          </a:prstGeom>
        </p:spPr>
      </p:pic>
      <p:pic>
        <p:nvPicPr>
          <p:cNvPr id="13" name="Picture 12"/>
          <p:cNvPicPr>
            <a:picLocks noChangeAspect="1"/>
          </p:cNvPicPr>
          <p:nvPr/>
        </p:nvPicPr>
        <p:blipFill>
          <a:blip r:embed="rId6"/>
          <a:stretch>
            <a:fillRect/>
          </a:stretch>
        </p:blipFill>
        <p:spPr>
          <a:xfrm>
            <a:off x="4497245" y="1503956"/>
            <a:ext cx="1950043" cy="2600057"/>
          </a:xfrm>
          <a:prstGeom prst="rect">
            <a:avLst/>
          </a:prstGeom>
        </p:spPr>
      </p:pic>
      <p:pic>
        <p:nvPicPr>
          <p:cNvPr id="14" name="Picture 13"/>
          <p:cNvPicPr>
            <a:picLocks noChangeAspect="1"/>
          </p:cNvPicPr>
          <p:nvPr/>
        </p:nvPicPr>
        <p:blipFill>
          <a:blip r:embed="rId7"/>
          <a:stretch>
            <a:fillRect/>
          </a:stretch>
        </p:blipFill>
        <p:spPr>
          <a:xfrm>
            <a:off x="272324" y="4410211"/>
            <a:ext cx="1730918" cy="2307890"/>
          </a:xfrm>
          <a:prstGeom prst="rect">
            <a:avLst/>
          </a:prstGeom>
        </p:spPr>
      </p:pic>
    </p:spTree>
    <p:extLst>
      <p:ext uri="{BB962C8B-B14F-4D97-AF65-F5344CB8AC3E}">
        <p14:creationId xmlns:p14="http://schemas.microsoft.com/office/powerpoint/2010/main" val="1574831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138" y="295124"/>
            <a:ext cx="7995437" cy="994172"/>
          </a:xfrm>
        </p:spPr>
        <p:txBody>
          <a:bodyPr>
            <a:normAutofit fontScale="90000"/>
          </a:bodyPr>
          <a:lstStyle/>
          <a:p>
            <a:r>
              <a:rPr lang="en-US" dirty="0"/>
              <a:t>Vessels participating in GOA Pacific cod fishery</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1719257"/>
            <a:ext cx="8543161" cy="4000532"/>
          </a:xfrm>
          <a:prstGeom prst="rect">
            <a:avLst/>
          </a:prstGeom>
        </p:spPr>
      </p:pic>
      <p:sp>
        <p:nvSpPr>
          <p:cNvPr id="6" name="TextBox 5"/>
          <p:cNvSpPr txBox="1"/>
          <p:nvPr/>
        </p:nvSpPr>
        <p:spPr>
          <a:xfrm>
            <a:off x="7572029" y="2076714"/>
            <a:ext cx="1553054" cy="553998"/>
          </a:xfrm>
          <a:prstGeom prst="rect">
            <a:avLst/>
          </a:prstGeom>
          <a:noFill/>
        </p:spPr>
        <p:txBody>
          <a:bodyPr wrap="none" rtlCol="0">
            <a:spAutoFit/>
          </a:bodyPr>
          <a:lstStyle/>
          <a:p>
            <a:r>
              <a:rPr lang="en-US" sz="1500" dirty="0"/>
              <a:t>State and federal </a:t>
            </a:r>
          </a:p>
          <a:p>
            <a:r>
              <a:rPr lang="en-US" sz="1500" dirty="0"/>
              <a:t>fisheries</a:t>
            </a:r>
          </a:p>
        </p:txBody>
      </p:sp>
    </p:spTree>
    <p:extLst>
      <p:ext uri="{BB962C8B-B14F-4D97-AF65-F5344CB8AC3E}">
        <p14:creationId xmlns:p14="http://schemas.microsoft.com/office/powerpoint/2010/main" val="392318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80" y="4227162"/>
            <a:ext cx="4526280" cy="2573843"/>
          </a:xfrm>
          <a:prstGeom prst="rect">
            <a:avLst/>
          </a:prstGeom>
        </p:spPr>
      </p:pic>
      <p:pic>
        <p:nvPicPr>
          <p:cNvPr id="3" name="Picture 2"/>
          <p:cNvPicPr>
            <a:picLocks noChangeAspect="1"/>
          </p:cNvPicPr>
          <p:nvPr/>
        </p:nvPicPr>
        <p:blipFill>
          <a:blip r:embed="rId3"/>
          <a:stretch>
            <a:fillRect/>
          </a:stretch>
        </p:blipFill>
        <p:spPr>
          <a:xfrm>
            <a:off x="0" y="1655412"/>
            <a:ext cx="4522601" cy="2571750"/>
          </a:xfrm>
          <a:prstGeom prst="rect">
            <a:avLst/>
          </a:prstGeom>
        </p:spPr>
      </p:pic>
      <p:pic>
        <p:nvPicPr>
          <p:cNvPr id="4" name="Picture 3"/>
          <p:cNvPicPr>
            <a:picLocks noChangeAspect="1"/>
          </p:cNvPicPr>
          <p:nvPr/>
        </p:nvPicPr>
        <p:blipFill>
          <a:blip r:embed="rId4"/>
          <a:stretch>
            <a:fillRect/>
          </a:stretch>
        </p:blipFill>
        <p:spPr>
          <a:xfrm>
            <a:off x="4642806" y="1655412"/>
            <a:ext cx="4526280" cy="2573842"/>
          </a:xfrm>
          <a:prstGeom prst="rect">
            <a:avLst/>
          </a:prstGeom>
        </p:spPr>
      </p:pic>
      <p:sp>
        <p:nvSpPr>
          <p:cNvPr id="5" name="Title 1"/>
          <p:cNvSpPr txBox="1">
            <a:spLocks/>
          </p:cNvSpPr>
          <p:nvPr/>
        </p:nvSpPr>
        <p:spPr>
          <a:xfrm>
            <a:off x="202138" y="295124"/>
            <a:ext cx="7995437" cy="994172"/>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2021 GOA Pacific cod fishery performance</a:t>
            </a:r>
          </a:p>
        </p:txBody>
      </p:sp>
    </p:spTree>
    <p:extLst>
      <p:ext uri="{BB962C8B-B14F-4D97-AF65-F5344CB8AC3E}">
        <p14:creationId xmlns:p14="http://schemas.microsoft.com/office/powerpoint/2010/main" val="3943415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315904"/>
            <a:ext cx="4572000" cy="3125879"/>
          </a:xfrm>
          <a:prstGeom prst="rect">
            <a:avLst/>
          </a:prstGeom>
        </p:spPr>
      </p:pic>
      <p:pic>
        <p:nvPicPr>
          <p:cNvPr id="3" name="Picture 2"/>
          <p:cNvPicPr>
            <a:picLocks noChangeAspect="1"/>
          </p:cNvPicPr>
          <p:nvPr/>
        </p:nvPicPr>
        <p:blipFill>
          <a:blip r:embed="rId3"/>
          <a:stretch>
            <a:fillRect/>
          </a:stretch>
        </p:blipFill>
        <p:spPr>
          <a:xfrm>
            <a:off x="4572000" y="2315904"/>
            <a:ext cx="4572000" cy="3120572"/>
          </a:xfrm>
          <a:prstGeom prst="rect">
            <a:avLst/>
          </a:prstGeom>
        </p:spPr>
      </p:pic>
      <p:sp>
        <p:nvSpPr>
          <p:cNvPr id="4" name="Title 1"/>
          <p:cNvSpPr txBox="1">
            <a:spLocks/>
          </p:cNvSpPr>
          <p:nvPr/>
        </p:nvSpPr>
        <p:spPr>
          <a:xfrm>
            <a:off x="202138" y="295124"/>
            <a:ext cx="7995437" cy="994172"/>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2021 GOA Pacific cod fishery </a:t>
            </a:r>
          </a:p>
          <a:p>
            <a:r>
              <a:rPr lang="en-US" dirty="0"/>
              <a:t>CPUE by gear</a:t>
            </a:r>
          </a:p>
        </p:txBody>
      </p:sp>
    </p:spTree>
    <p:extLst>
      <p:ext uri="{BB962C8B-B14F-4D97-AF65-F5344CB8AC3E}">
        <p14:creationId xmlns:p14="http://schemas.microsoft.com/office/powerpoint/2010/main" val="9360947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24876" y="1379017"/>
            <a:ext cx="5161784" cy="2627888"/>
          </a:xfrm>
          <a:prstGeom prst="rect">
            <a:avLst/>
          </a:prstGeom>
        </p:spPr>
      </p:pic>
      <p:pic>
        <p:nvPicPr>
          <p:cNvPr id="4" name="Picture 3"/>
          <p:cNvPicPr>
            <a:picLocks noChangeAspect="1"/>
          </p:cNvPicPr>
          <p:nvPr/>
        </p:nvPicPr>
        <p:blipFill>
          <a:blip r:embed="rId3"/>
          <a:stretch>
            <a:fillRect/>
          </a:stretch>
        </p:blipFill>
        <p:spPr>
          <a:xfrm>
            <a:off x="1924875" y="3932559"/>
            <a:ext cx="5161785" cy="2625896"/>
          </a:xfrm>
          <a:prstGeom prst="rect">
            <a:avLst/>
          </a:prstGeom>
        </p:spPr>
      </p:pic>
      <p:sp>
        <p:nvSpPr>
          <p:cNvPr id="5" name="TextBox 4"/>
          <p:cNvSpPr txBox="1"/>
          <p:nvPr/>
        </p:nvSpPr>
        <p:spPr>
          <a:xfrm>
            <a:off x="236483" y="86711"/>
            <a:ext cx="9144000" cy="584775"/>
          </a:xfrm>
          <a:prstGeom prst="rect">
            <a:avLst/>
          </a:prstGeom>
          <a:noFill/>
        </p:spPr>
        <p:txBody>
          <a:bodyPr wrap="square" rtlCol="0">
            <a:spAutoFit/>
          </a:bodyPr>
          <a:lstStyle/>
          <a:p>
            <a:r>
              <a:rPr lang="en-US" sz="3200" dirty="0"/>
              <a:t>Bycatch of Pacific cod in the GOA pollock fishery </a:t>
            </a:r>
          </a:p>
        </p:txBody>
      </p:sp>
    </p:spTree>
    <p:extLst>
      <p:ext uri="{BB962C8B-B14F-4D97-AF65-F5344CB8AC3E}">
        <p14:creationId xmlns:p14="http://schemas.microsoft.com/office/powerpoint/2010/main" val="32787222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133012"/>
            <a:ext cx="4572000" cy="2159541"/>
          </a:xfrm>
          <a:prstGeom prst="rect">
            <a:avLst/>
          </a:prstGeom>
        </p:spPr>
      </p:pic>
      <p:pic>
        <p:nvPicPr>
          <p:cNvPr id="5" name="Picture 4"/>
          <p:cNvPicPr>
            <a:picLocks noChangeAspect="1"/>
          </p:cNvPicPr>
          <p:nvPr/>
        </p:nvPicPr>
        <p:blipFill>
          <a:blip r:embed="rId3"/>
          <a:stretch>
            <a:fillRect/>
          </a:stretch>
        </p:blipFill>
        <p:spPr>
          <a:xfrm>
            <a:off x="4578701" y="1133012"/>
            <a:ext cx="4572000" cy="2159541"/>
          </a:xfrm>
          <a:prstGeom prst="rect">
            <a:avLst/>
          </a:prstGeom>
        </p:spPr>
      </p:pic>
      <p:pic>
        <p:nvPicPr>
          <p:cNvPr id="6" name="Picture 5"/>
          <p:cNvPicPr>
            <a:picLocks noChangeAspect="1"/>
          </p:cNvPicPr>
          <p:nvPr/>
        </p:nvPicPr>
        <p:blipFill>
          <a:blip r:embed="rId4"/>
          <a:stretch>
            <a:fillRect/>
          </a:stretch>
        </p:blipFill>
        <p:spPr>
          <a:xfrm>
            <a:off x="4578701" y="3488947"/>
            <a:ext cx="4572000" cy="2159541"/>
          </a:xfrm>
          <a:prstGeom prst="rect">
            <a:avLst/>
          </a:prstGeom>
        </p:spPr>
      </p:pic>
      <p:pic>
        <p:nvPicPr>
          <p:cNvPr id="8" name="Picture 7"/>
          <p:cNvPicPr>
            <a:picLocks noChangeAspect="1"/>
          </p:cNvPicPr>
          <p:nvPr/>
        </p:nvPicPr>
        <p:blipFill>
          <a:blip r:embed="rId5"/>
          <a:stretch>
            <a:fillRect/>
          </a:stretch>
        </p:blipFill>
        <p:spPr>
          <a:xfrm>
            <a:off x="6701" y="3488947"/>
            <a:ext cx="4572000" cy="1997476"/>
          </a:xfrm>
          <a:prstGeom prst="rect">
            <a:avLst/>
          </a:prstGeom>
        </p:spPr>
      </p:pic>
      <p:sp>
        <p:nvSpPr>
          <p:cNvPr id="10" name="Rectangle 9"/>
          <p:cNvSpPr/>
          <p:nvPr/>
        </p:nvSpPr>
        <p:spPr>
          <a:xfrm>
            <a:off x="7346197" y="1133012"/>
            <a:ext cx="108488" cy="168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246448" y="1099388"/>
            <a:ext cx="256802" cy="261610"/>
          </a:xfrm>
          <a:prstGeom prst="rect">
            <a:avLst/>
          </a:prstGeom>
          <a:noFill/>
        </p:spPr>
        <p:txBody>
          <a:bodyPr wrap="none" rtlCol="0">
            <a:spAutoFit/>
          </a:bodyPr>
          <a:lstStyle/>
          <a:p>
            <a:r>
              <a:rPr lang="en-US" sz="1100" dirty="0"/>
              <a:t>1</a:t>
            </a:r>
          </a:p>
        </p:txBody>
      </p:sp>
      <p:sp>
        <p:nvSpPr>
          <p:cNvPr id="11" name="TextBox 10"/>
          <p:cNvSpPr txBox="1"/>
          <p:nvPr/>
        </p:nvSpPr>
        <p:spPr>
          <a:xfrm>
            <a:off x="136021" y="226647"/>
            <a:ext cx="7518597" cy="584775"/>
          </a:xfrm>
          <a:prstGeom prst="rect">
            <a:avLst/>
          </a:prstGeom>
          <a:noFill/>
        </p:spPr>
        <p:txBody>
          <a:bodyPr wrap="none" rtlCol="0">
            <a:spAutoFit/>
          </a:bodyPr>
          <a:lstStyle/>
          <a:p>
            <a:r>
              <a:rPr lang="en-US" sz="3200" dirty="0"/>
              <a:t>Bycatch of Pacific cod in other GOA fisheries</a:t>
            </a:r>
          </a:p>
        </p:txBody>
      </p:sp>
    </p:spTree>
    <p:extLst>
      <p:ext uri="{BB962C8B-B14F-4D97-AF65-F5344CB8AC3E}">
        <p14:creationId xmlns:p14="http://schemas.microsoft.com/office/powerpoint/2010/main" val="88142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04" y="99519"/>
            <a:ext cx="7886700" cy="1325563"/>
          </a:xfrm>
        </p:spPr>
        <p:txBody>
          <a:bodyPr/>
          <a:lstStyle/>
          <a:p>
            <a:r>
              <a:rPr lang="en-US" dirty="0"/>
              <a:t>2020 Model 19.1 </a:t>
            </a:r>
          </a:p>
        </p:txBody>
      </p:sp>
      <p:sp>
        <p:nvSpPr>
          <p:cNvPr id="3" name="Content Placeholder 2"/>
          <p:cNvSpPr>
            <a:spLocks noGrp="1"/>
          </p:cNvSpPr>
          <p:nvPr>
            <p:ph idx="1"/>
          </p:nvPr>
        </p:nvSpPr>
        <p:spPr>
          <a:xfrm>
            <a:off x="495788" y="1309809"/>
            <a:ext cx="7886700" cy="4351338"/>
          </a:xfrm>
        </p:spPr>
        <p:txBody>
          <a:bodyPr>
            <a:normAutofit fontScale="77500" lnSpcReduction="20000"/>
          </a:bodyPr>
          <a:lstStyle/>
          <a:p>
            <a:r>
              <a:rPr lang="en-US" dirty="0"/>
              <a:t>1-20+ age bins,  1-117+cm length bins</a:t>
            </a:r>
          </a:p>
          <a:p>
            <a:r>
              <a:rPr lang="en-US" dirty="0"/>
              <a:t>M (lognormal prior) and Qs (uninformative prior) fit in model</a:t>
            </a:r>
          </a:p>
          <a:p>
            <a:r>
              <a:rPr lang="en-US" dirty="0"/>
              <a:t>M fit separately for 2014-2016 block</a:t>
            </a:r>
          </a:p>
          <a:p>
            <a:r>
              <a:rPr lang="en-US" dirty="0" err="1"/>
              <a:t>Beverton</a:t>
            </a:r>
            <a:r>
              <a:rPr lang="en-US" dirty="0"/>
              <a:t>-Holt (</a:t>
            </a:r>
            <a:r>
              <a:rPr lang="el-GR" dirty="0"/>
              <a:t>σ</a:t>
            </a:r>
            <a:r>
              <a:rPr lang="en-US" baseline="-25000" dirty="0"/>
              <a:t>R </a:t>
            </a:r>
            <a:r>
              <a:rPr lang="en-US" dirty="0"/>
              <a:t>= 0.44, Steepness = 1.0)</a:t>
            </a:r>
          </a:p>
          <a:p>
            <a:r>
              <a:rPr lang="en-US" dirty="0"/>
              <a:t>Three-parameter von </a:t>
            </a:r>
            <a:r>
              <a:rPr lang="en-US" dirty="0" err="1"/>
              <a:t>Bertalanffy</a:t>
            </a:r>
            <a:r>
              <a:rPr lang="en-US" dirty="0"/>
              <a:t> growth (informative priors based on 2007-2018 survey age composition data)</a:t>
            </a:r>
          </a:p>
          <a:p>
            <a:r>
              <a:rPr lang="en-US" dirty="0"/>
              <a:t>Double normal length-based size selectivity for all size composition </a:t>
            </a:r>
          </a:p>
          <a:p>
            <a:pPr lvl="1"/>
            <a:r>
              <a:rPr lang="en-US" dirty="0"/>
              <a:t>Blocks for bottom trawl survey</a:t>
            </a:r>
          </a:p>
          <a:p>
            <a:pPr lvl="1"/>
            <a:r>
              <a:rPr lang="en-US" dirty="0"/>
              <a:t>longline and trawl </a:t>
            </a:r>
          </a:p>
          <a:p>
            <a:pPr lvl="2"/>
            <a:r>
              <a:rPr lang="en-US" dirty="0"/>
              <a:t>pre-1990 annual varying</a:t>
            </a:r>
          </a:p>
          <a:p>
            <a:pPr lvl="2"/>
            <a:r>
              <a:rPr lang="en-US" dirty="0"/>
              <a:t>Blocks for post-1990</a:t>
            </a:r>
          </a:p>
          <a:p>
            <a:r>
              <a:rPr lang="en-US" dirty="0"/>
              <a:t>Longline survey catchability scaled to CFSR temperatures for 0-10 cm Pacific cod mean depth</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284" y="0"/>
            <a:ext cx="2520435" cy="1024539"/>
          </a:xfrm>
          <a:prstGeom prst="rect">
            <a:avLst/>
          </a:prstGeom>
        </p:spPr>
      </p:pic>
    </p:spTree>
    <p:extLst>
      <p:ext uri="{BB962C8B-B14F-4D97-AF65-F5344CB8AC3E}">
        <p14:creationId xmlns:p14="http://schemas.microsoft.com/office/powerpoint/2010/main" val="2224371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16852"/>
            <a:ext cx="4572000" cy="3128412"/>
          </a:xfrm>
          <a:prstGeom prst="rect">
            <a:avLst/>
          </a:prstGeom>
        </p:spPr>
      </p:pic>
      <p:pic>
        <p:nvPicPr>
          <p:cNvPr id="3" name="Picture 2"/>
          <p:cNvPicPr>
            <a:picLocks noChangeAspect="1"/>
          </p:cNvPicPr>
          <p:nvPr/>
        </p:nvPicPr>
        <p:blipFill>
          <a:blip r:embed="rId3"/>
          <a:stretch>
            <a:fillRect/>
          </a:stretch>
        </p:blipFill>
        <p:spPr>
          <a:xfrm>
            <a:off x="4572000" y="616852"/>
            <a:ext cx="4572000" cy="3128412"/>
          </a:xfrm>
          <a:prstGeom prst="rect">
            <a:avLst/>
          </a:prstGeom>
        </p:spPr>
      </p:pic>
      <p:pic>
        <p:nvPicPr>
          <p:cNvPr id="4" name="Picture 3"/>
          <p:cNvPicPr>
            <a:picLocks noChangeAspect="1"/>
          </p:cNvPicPr>
          <p:nvPr/>
        </p:nvPicPr>
        <p:blipFill>
          <a:blip r:embed="rId4"/>
          <a:stretch>
            <a:fillRect/>
          </a:stretch>
        </p:blipFill>
        <p:spPr>
          <a:xfrm>
            <a:off x="4572000" y="3729588"/>
            <a:ext cx="4572000" cy="3128411"/>
          </a:xfrm>
          <a:prstGeom prst="rect">
            <a:avLst/>
          </a:prstGeom>
        </p:spPr>
      </p:pic>
      <p:pic>
        <p:nvPicPr>
          <p:cNvPr id="6" name="Picture 5"/>
          <p:cNvPicPr>
            <a:picLocks noChangeAspect="1"/>
          </p:cNvPicPr>
          <p:nvPr/>
        </p:nvPicPr>
        <p:blipFill>
          <a:blip r:embed="rId5"/>
          <a:stretch>
            <a:fillRect/>
          </a:stretch>
        </p:blipFill>
        <p:spPr>
          <a:xfrm>
            <a:off x="0" y="3729588"/>
            <a:ext cx="4572000" cy="3128412"/>
          </a:xfrm>
          <a:prstGeom prst="rect">
            <a:avLst/>
          </a:prstGeom>
        </p:spPr>
      </p:pic>
      <p:sp>
        <p:nvSpPr>
          <p:cNvPr id="7" name="TextBox 6"/>
          <p:cNvSpPr txBox="1"/>
          <p:nvPr/>
        </p:nvSpPr>
        <p:spPr>
          <a:xfrm>
            <a:off x="108488" y="0"/>
            <a:ext cx="8611653" cy="523220"/>
          </a:xfrm>
          <a:prstGeom prst="rect">
            <a:avLst/>
          </a:prstGeom>
          <a:noFill/>
        </p:spPr>
        <p:txBody>
          <a:bodyPr wrap="none" rtlCol="0">
            <a:spAutoFit/>
          </a:bodyPr>
          <a:lstStyle/>
          <a:p>
            <a:r>
              <a:rPr lang="en-US" sz="2800" dirty="0"/>
              <a:t>Pacific cod condition in the GOA longline and pot fisheries</a:t>
            </a:r>
          </a:p>
        </p:txBody>
      </p:sp>
    </p:spTree>
    <p:extLst>
      <p:ext uri="{BB962C8B-B14F-4D97-AF65-F5344CB8AC3E}">
        <p14:creationId xmlns:p14="http://schemas.microsoft.com/office/powerpoint/2010/main" val="3848636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1611-22DA-234D-AE75-3942BFB23790}"/>
              </a:ext>
            </a:extLst>
          </p:cNvPr>
          <p:cNvSpPr>
            <a:spLocks noGrp="1"/>
          </p:cNvSpPr>
          <p:nvPr>
            <p:ph type="title"/>
          </p:nvPr>
        </p:nvSpPr>
        <p:spPr>
          <a:xfrm>
            <a:off x="652653" y="-50981"/>
            <a:ext cx="7838694" cy="1325563"/>
          </a:xfrm>
        </p:spPr>
        <p:txBody>
          <a:bodyPr anchor="ctr">
            <a:normAutofit/>
          </a:bodyPr>
          <a:lstStyle/>
          <a:p>
            <a:r>
              <a:rPr lang="en-US" dirty="0"/>
              <a:t>Model configurations</a:t>
            </a:r>
          </a:p>
        </p:txBody>
      </p:sp>
      <p:sp>
        <p:nvSpPr>
          <p:cNvPr id="9" name="Rectangle 8">
            <a:extLst>
              <a:ext uri="{FF2B5EF4-FFF2-40B4-BE49-F238E27FC236}">
                <a16:creationId xmlns:a16="http://schemas.microsoft.com/office/drawing/2014/main" id="{A5711A0E-A428-4ED1-96CB-33D69FD842E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655" y="2043803"/>
            <a:ext cx="7642689"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2D8AF24B-DF1A-0D48-A703-0F03BC62A78E}"/>
              </a:ext>
            </a:extLst>
          </p:cNvPr>
          <p:cNvGraphicFramePr>
            <a:graphicFrameLocks noGrp="1"/>
          </p:cNvGraphicFramePr>
          <p:nvPr>
            <p:ph idx="1"/>
            <p:extLst>
              <p:ext uri="{D42A27DB-BD31-4B8C-83A1-F6EECF244321}">
                <p14:modId xmlns:p14="http://schemas.microsoft.com/office/powerpoint/2010/main" val="3422081447"/>
              </p:ext>
            </p:extLst>
          </p:nvPr>
        </p:nvGraphicFramePr>
        <p:xfrm>
          <a:off x="318499" y="1797978"/>
          <a:ext cx="8074851" cy="4763081"/>
        </p:xfrm>
        <a:graphic>
          <a:graphicData uri="http://schemas.openxmlformats.org/drawingml/2006/table">
            <a:tbl>
              <a:tblPr/>
              <a:tblGrid>
                <a:gridCol w="622821">
                  <a:extLst>
                    <a:ext uri="{9D8B030D-6E8A-4147-A177-3AD203B41FA5}">
                      <a16:colId xmlns:a16="http://schemas.microsoft.com/office/drawing/2014/main" val="2696316102"/>
                    </a:ext>
                  </a:extLst>
                </a:gridCol>
                <a:gridCol w="1178450">
                  <a:extLst>
                    <a:ext uri="{9D8B030D-6E8A-4147-A177-3AD203B41FA5}">
                      <a16:colId xmlns:a16="http://schemas.microsoft.com/office/drawing/2014/main" val="3298205758"/>
                    </a:ext>
                  </a:extLst>
                </a:gridCol>
                <a:gridCol w="1228562">
                  <a:extLst>
                    <a:ext uri="{9D8B030D-6E8A-4147-A177-3AD203B41FA5}">
                      <a16:colId xmlns:a16="http://schemas.microsoft.com/office/drawing/2014/main" val="3860557718"/>
                    </a:ext>
                  </a:extLst>
                </a:gridCol>
                <a:gridCol w="1247352">
                  <a:extLst>
                    <a:ext uri="{9D8B030D-6E8A-4147-A177-3AD203B41FA5}">
                      <a16:colId xmlns:a16="http://schemas.microsoft.com/office/drawing/2014/main" val="2813739740"/>
                    </a:ext>
                  </a:extLst>
                </a:gridCol>
                <a:gridCol w="1178392">
                  <a:extLst>
                    <a:ext uri="{9D8B030D-6E8A-4147-A177-3AD203B41FA5}">
                      <a16:colId xmlns:a16="http://schemas.microsoft.com/office/drawing/2014/main" val="2463234409"/>
                    </a:ext>
                  </a:extLst>
                </a:gridCol>
                <a:gridCol w="1237177">
                  <a:extLst>
                    <a:ext uri="{9D8B030D-6E8A-4147-A177-3AD203B41FA5}">
                      <a16:colId xmlns:a16="http://schemas.microsoft.com/office/drawing/2014/main" val="258203885"/>
                    </a:ext>
                  </a:extLst>
                </a:gridCol>
                <a:gridCol w="1382097">
                  <a:extLst>
                    <a:ext uri="{9D8B030D-6E8A-4147-A177-3AD203B41FA5}">
                      <a16:colId xmlns:a16="http://schemas.microsoft.com/office/drawing/2014/main" val="4079853925"/>
                    </a:ext>
                  </a:extLst>
                </a:gridCol>
              </a:tblGrid>
              <a:tr h="369869">
                <a:tc>
                  <a:txBody>
                    <a:bodyPr/>
                    <a:lstStyle/>
                    <a:p>
                      <a:pPr algn="ctr"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gridSpan="3">
                  <a:txBody>
                    <a:bodyPr/>
                    <a:lstStyle/>
                    <a:p>
                      <a:pPr algn="ctr" rtl="0" fontAlgn="ctr">
                        <a:spcBef>
                          <a:spcPts val="0"/>
                        </a:spcBef>
                        <a:spcAft>
                          <a:spcPts val="0"/>
                        </a:spcAft>
                      </a:pPr>
                      <a:r>
                        <a:rPr lang="en-US" sz="2300" b="0" i="0" u="none" strike="noStrike" dirty="0" smtClean="0">
                          <a:effectLst/>
                          <a:latin typeface="Arial" panose="020B0604020202020204" pitchFamily="34" charset="0"/>
                        </a:rPr>
                        <a:t>Ecosystem Links</a:t>
                      </a: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253713606"/>
                  </a:ext>
                </a:extLst>
              </a:tr>
              <a:tr h="482886">
                <a:tc>
                  <a:txBody>
                    <a:bodyPr/>
                    <a:lstStyle/>
                    <a:p>
                      <a:pPr algn="ctr" fontAlgn="ctr">
                        <a:spcBef>
                          <a:spcPts val="0"/>
                        </a:spcBef>
                        <a:spcAft>
                          <a:spcPts val="0"/>
                        </a:spcAft>
                      </a:pPr>
                      <a:endParaRPr lang="en-US" sz="28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Larval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index</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Growth</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Recruits</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153440333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Base</a:t>
                      </a:r>
                    </a:p>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19.1</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271762663"/>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17004249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21.1b</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141806256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329405700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21.1d</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28828549"/>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21.1e</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99219522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21.1g</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97757300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13109182"/>
                  </a:ext>
                </a:extLst>
              </a:tr>
              <a:tr h="346913">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2729659067"/>
                  </a:ext>
                </a:extLst>
              </a:tr>
            </a:tbl>
          </a:graphicData>
        </a:graphic>
      </p:graphicFrame>
      <p:pic>
        <p:nvPicPr>
          <p:cNvPr id="6" name="Picture 5">
            <a:extLst>
              <a:ext uri="{FF2B5EF4-FFF2-40B4-BE49-F238E27FC236}">
                <a16:creationId xmlns:a16="http://schemas.microsoft.com/office/drawing/2014/main" id="{DF958610-411C-4E45-BAC8-A72975A5BC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73" y="1274582"/>
            <a:ext cx="1186421" cy="889816"/>
          </a:xfrm>
          <a:prstGeom prst="rect">
            <a:avLst/>
          </a:prstGeom>
        </p:spPr>
      </p:pic>
    </p:spTree>
    <p:extLst>
      <p:ext uri="{BB962C8B-B14F-4D97-AF65-F5344CB8AC3E}">
        <p14:creationId xmlns:p14="http://schemas.microsoft.com/office/powerpoint/2010/main" val="1895623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1611-22DA-234D-AE75-3942BFB23790}"/>
              </a:ext>
            </a:extLst>
          </p:cNvPr>
          <p:cNvSpPr>
            <a:spLocks noGrp="1"/>
          </p:cNvSpPr>
          <p:nvPr>
            <p:ph type="title"/>
          </p:nvPr>
        </p:nvSpPr>
        <p:spPr>
          <a:xfrm>
            <a:off x="652653" y="335406"/>
            <a:ext cx="7838694" cy="1325563"/>
          </a:xfrm>
        </p:spPr>
        <p:txBody>
          <a:bodyPr anchor="ctr">
            <a:normAutofit/>
          </a:bodyPr>
          <a:lstStyle/>
          <a:p>
            <a:r>
              <a:rPr lang="en-US" dirty="0"/>
              <a:t>Model configurations</a:t>
            </a:r>
          </a:p>
        </p:txBody>
      </p:sp>
      <p:graphicFrame>
        <p:nvGraphicFramePr>
          <p:cNvPr id="4" name="Content Placeholder 3">
            <a:extLst>
              <a:ext uri="{FF2B5EF4-FFF2-40B4-BE49-F238E27FC236}">
                <a16:creationId xmlns:a16="http://schemas.microsoft.com/office/drawing/2014/main" id="{2D8AF24B-DF1A-0D48-A703-0F03BC62A78E}"/>
              </a:ext>
            </a:extLst>
          </p:cNvPr>
          <p:cNvGraphicFramePr>
            <a:graphicFrameLocks noGrp="1"/>
          </p:cNvGraphicFramePr>
          <p:nvPr>
            <p:ph idx="1"/>
            <p:extLst>
              <p:ext uri="{D42A27DB-BD31-4B8C-83A1-F6EECF244321}">
                <p14:modId xmlns:p14="http://schemas.microsoft.com/office/powerpoint/2010/main" val="1026204792"/>
              </p:ext>
            </p:extLst>
          </p:nvPr>
        </p:nvGraphicFramePr>
        <p:xfrm>
          <a:off x="318499" y="1797978"/>
          <a:ext cx="8074851" cy="4763081"/>
        </p:xfrm>
        <a:graphic>
          <a:graphicData uri="http://schemas.openxmlformats.org/drawingml/2006/table">
            <a:tbl>
              <a:tblPr/>
              <a:tblGrid>
                <a:gridCol w="622821">
                  <a:extLst>
                    <a:ext uri="{9D8B030D-6E8A-4147-A177-3AD203B41FA5}">
                      <a16:colId xmlns:a16="http://schemas.microsoft.com/office/drawing/2014/main" val="2696316102"/>
                    </a:ext>
                  </a:extLst>
                </a:gridCol>
                <a:gridCol w="1178450">
                  <a:extLst>
                    <a:ext uri="{9D8B030D-6E8A-4147-A177-3AD203B41FA5}">
                      <a16:colId xmlns:a16="http://schemas.microsoft.com/office/drawing/2014/main" val="3298205758"/>
                    </a:ext>
                  </a:extLst>
                </a:gridCol>
                <a:gridCol w="1228562">
                  <a:extLst>
                    <a:ext uri="{9D8B030D-6E8A-4147-A177-3AD203B41FA5}">
                      <a16:colId xmlns:a16="http://schemas.microsoft.com/office/drawing/2014/main" val="3860557718"/>
                    </a:ext>
                  </a:extLst>
                </a:gridCol>
                <a:gridCol w="1247352">
                  <a:extLst>
                    <a:ext uri="{9D8B030D-6E8A-4147-A177-3AD203B41FA5}">
                      <a16:colId xmlns:a16="http://schemas.microsoft.com/office/drawing/2014/main" val="2813739740"/>
                    </a:ext>
                  </a:extLst>
                </a:gridCol>
                <a:gridCol w="1178392">
                  <a:extLst>
                    <a:ext uri="{9D8B030D-6E8A-4147-A177-3AD203B41FA5}">
                      <a16:colId xmlns:a16="http://schemas.microsoft.com/office/drawing/2014/main" val="2463234409"/>
                    </a:ext>
                  </a:extLst>
                </a:gridCol>
                <a:gridCol w="1237177">
                  <a:extLst>
                    <a:ext uri="{9D8B030D-6E8A-4147-A177-3AD203B41FA5}">
                      <a16:colId xmlns:a16="http://schemas.microsoft.com/office/drawing/2014/main" val="258203885"/>
                    </a:ext>
                  </a:extLst>
                </a:gridCol>
                <a:gridCol w="1382097">
                  <a:extLst>
                    <a:ext uri="{9D8B030D-6E8A-4147-A177-3AD203B41FA5}">
                      <a16:colId xmlns:a16="http://schemas.microsoft.com/office/drawing/2014/main" val="4079853925"/>
                    </a:ext>
                  </a:extLst>
                </a:gridCol>
              </a:tblGrid>
              <a:tr h="369869">
                <a:tc>
                  <a:txBody>
                    <a:bodyPr/>
                    <a:lstStyle/>
                    <a:p>
                      <a:pPr algn="ctr"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gridSpan="3">
                  <a:txBody>
                    <a:bodyPr/>
                    <a:lstStyle/>
                    <a:p>
                      <a:pPr algn="ctr" rtl="0" fontAlgn="ctr">
                        <a:spcBef>
                          <a:spcPts val="0"/>
                        </a:spcBef>
                        <a:spcAft>
                          <a:spcPts val="0"/>
                        </a:spcAft>
                      </a:pPr>
                      <a:r>
                        <a:rPr lang="en-US" sz="2300" b="0" i="0" u="none" strike="noStrike" dirty="0" smtClean="0">
                          <a:effectLst/>
                          <a:latin typeface="Arial" panose="020B0604020202020204" pitchFamily="34" charset="0"/>
                        </a:rPr>
                        <a:t>Ecosystem Links</a:t>
                      </a: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253713606"/>
                  </a:ext>
                </a:extLst>
              </a:tr>
              <a:tr h="482886">
                <a:tc>
                  <a:txBody>
                    <a:bodyPr/>
                    <a:lstStyle/>
                    <a:p>
                      <a:pPr algn="ctr" fontAlgn="ctr">
                        <a:spcBef>
                          <a:spcPts val="0"/>
                        </a:spcBef>
                        <a:spcAft>
                          <a:spcPts val="0"/>
                        </a:spcAft>
                      </a:pPr>
                      <a:endParaRPr lang="en-US" sz="28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Larval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index</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Growth</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Recruits</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153440333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Base 19.1 </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271762663"/>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17004249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21.1b</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141806256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329405700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21.1d</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28828549"/>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21.1e</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99219522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21.1g</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97757300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13109182"/>
                  </a:ext>
                </a:extLst>
              </a:tr>
              <a:tr h="346913">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2729659067"/>
                  </a:ext>
                </a:extLst>
              </a:tr>
            </a:tbl>
          </a:graphicData>
        </a:graphic>
      </p:graphicFrame>
      <p:pic>
        <p:nvPicPr>
          <p:cNvPr id="6" name="Picture 5">
            <a:extLst>
              <a:ext uri="{FF2B5EF4-FFF2-40B4-BE49-F238E27FC236}">
                <a16:creationId xmlns:a16="http://schemas.microsoft.com/office/drawing/2014/main" id="{DF958610-411C-4E45-BAC8-A72975A5BC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73" y="1274582"/>
            <a:ext cx="1186421" cy="889816"/>
          </a:xfrm>
          <a:prstGeom prst="rect">
            <a:avLst/>
          </a:prstGeom>
        </p:spPr>
      </p:pic>
      <p:sp>
        <p:nvSpPr>
          <p:cNvPr id="5" name="Rectangle 4"/>
          <p:cNvSpPr/>
          <p:nvPr/>
        </p:nvSpPr>
        <p:spPr>
          <a:xfrm>
            <a:off x="924673" y="1274582"/>
            <a:ext cx="1186421" cy="5286477"/>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013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7338" y="0"/>
            <a:ext cx="2326662" cy="1744997"/>
          </a:xfrm>
          <a:prstGeom prst="rect">
            <a:avLst/>
          </a:prstGeom>
        </p:spPr>
      </p:pic>
      <p:sp>
        <p:nvSpPr>
          <p:cNvPr id="2" name="Title 1"/>
          <p:cNvSpPr>
            <a:spLocks noGrp="1"/>
          </p:cNvSpPr>
          <p:nvPr>
            <p:ph type="title"/>
          </p:nvPr>
        </p:nvSpPr>
        <p:spPr>
          <a:xfrm>
            <a:off x="209518" y="209716"/>
            <a:ext cx="4392092" cy="1325563"/>
          </a:xfrm>
        </p:spPr>
        <p:txBody>
          <a:bodyPr/>
          <a:lstStyle/>
          <a:p>
            <a:r>
              <a:rPr lang="en-US" dirty="0"/>
              <a:t>Age-0 Pacific cod beach seine index</a:t>
            </a:r>
          </a:p>
        </p:txBody>
      </p:sp>
      <p:pic>
        <p:nvPicPr>
          <p:cNvPr id="4" name="Picture 3"/>
          <p:cNvPicPr>
            <a:picLocks noChangeAspect="1"/>
          </p:cNvPicPr>
          <p:nvPr/>
        </p:nvPicPr>
        <p:blipFill>
          <a:blip r:embed="rId3"/>
          <a:stretch>
            <a:fillRect/>
          </a:stretch>
        </p:blipFill>
        <p:spPr>
          <a:xfrm>
            <a:off x="0" y="3994262"/>
            <a:ext cx="4572000" cy="2863738"/>
          </a:xfrm>
          <a:prstGeom prst="rect">
            <a:avLst/>
          </a:prstGeom>
        </p:spPr>
      </p:pic>
      <p:sp>
        <p:nvSpPr>
          <p:cNvPr id="8" name="TextBox 7"/>
          <p:cNvSpPr txBox="1"/>
          <p:nvPr/>
        </p:nvSpPr>
        <p:spPr>
          <a:xfrm>
            <a:off x="4828411" y="3347931"/>
            <a:ext cx="4211666" cy="646331"/>
          </a:xfrm>
          <a:prstGeom prst="rect">
            <a:avLst/>
          </a:prstGeom>
          <a:noFill/>
        </p:spPr>
        <p:txBody>
          <a:bodyPr wrap="none" rtlCol="0">
            <a:spAutoFit/>
          </a:bodyPr>
          <a:lstStyle/>
          <a:p>
            <a:r>
              <a:rPr lang="en-US" dirty="0"/>
              <a:t>2006-2016 Model 19.1</a:t>
            </a:r>
          </a:p>
          <a:p>
            <a:r>
              <a:rPr lang="en-US" dirty="0"/>
              <a:t>Recruitment </a:t>
            </a:r>
            <a:r>
              <a:rPr lang="en-US" dirty="0" err="1"/>
              <a:t>Devs</a:t>
            </a:r>
            <a:r>
              <a:rPr lang="en-US" dirty="0"/>
              <a:t>. vs ln(Beach Seine CPUE)</a:t>
            </a:r>
          </a:p>
        </p:txBody>
      </p:sp>
      <p:pic>
        <p:nvPicPr>
          <p:cNvPr id="10" name="Content Placeholder 9"/>
          <p:cNvPicPr>
            <a:picLocks noGrp="1" noChangeAspect="1"/>
          </p:cNvPicPr>
          <p:nvPr>
            <p:ph idx="1"/>
          </p:nvPr>
        </p:nvPicPr>
        <p:blipFill>
          <a:blip r:embed="rId4"/>
          <a:stretch>
            <a:fillRect/>
          </a:stretch>
        </p:blipFill>
        <p:spPr>
          <a:xfrm>
            <a:off x="4572000" y="4019962"/>
            <a:ext cx="4572000" cy="2860372"/>
          </a:xfrm>
          <a:prstGeom prst="rect">
            <a:avLst/>
          </a:prstGeom>
        </p:spPr>
      </p:pic>
      <p:sp>
        <p:nvSpPr>
          <p:cNvPr id="11" name="TextBox 10"/>
          <p:cNvSpPr txBox="1"/>
          <p:nvPr/>
        </p:nvSpPr>
        <p:spPr>
          <a:xfrm>
            <a:off x="209518" y="3347931"/>
            <a:ext cx="3335400" cy="646331"/>
          </a:xfrm>
          <a:prstGeom prst="rect">
            <a:avLst/>
          </a:prstGeom>
          <a:noFill/>
        </p:spPr>
        <p:txBody>
          <a:bodyPr wrap="none" rtlCol="0">
            <a:spAutoFit/>
          </a:bodyPr>
          <a:lstStyle/>
          <a:p>
            <a:r>
              <a:rPr lang="en-US" dirty="0"/>
              <a:t>2006-2020 Model 19.1</a:t>
            </a:r>
          </a:p>
          <a:p>
            <a:r>
              <a:rPr lang="en-US" dirty="0"/>
              <a:t>Recruitment vs Beach Seine CPUE</a:t>
            </a:r>
          </a:p>
        </p:txBody>
      </p:sp>
      <p:cxnSp>
        <p:nvCxnSpPr>
          <p:cNvPr id="13" name="Straight Connector 12"/>
          <p:cNvCxnSpPr/>
          <p:nvPr/>
        </p:nvCxnSpPr>
        <p:spPr>
          <a:xfrm flipV="1">
            <a:off x="3001108" y="4126523"/>
            <a:ext cx="31261" cy="1906954"/>
          </a:xfrm>
          <a:prstGeom prst="line">
            <a:avLst/>
          </a:prstGeom>
          <a:ln w="28575">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1333887"/>
            <a:ext cx="1927348" cy="1445511"/>
          </a:xfrm>
          <a:prstGeom prst="rect">
            <a:avLst/>
          </a:prstGeom>
        </p:spPr>
      </p:pic>
      <p:pic>
        <p:nvPicPr>
          <p:cNvPr id="16" name="Picture 15"/>
          <p:cNvPicPr>
            <a:picLocks noChangeAspect="1"/>
          </p:cNvPicPr>
          <p:nvPr/>
        </p:nvPicPr>
        <p:blipFill>
          <a:blip r:embed="rId6"/>
          <a:stretch>
            <a:fillRect/>
          </a:stretch>
        </p:blipFill>
        <p:spPr>
          <a:xfrm>
            <a:off x="7104871" y="1699824"/>
            <a:ext cx="2046944" cy="1399008"/>
          </a:xfrm>
          <a:prstGeom prst="rect">
            <a:avLst/>
          </a:prstGeom>
        </p:spPr>
      </p:pic>
    </p:spTree>
    <p:extLst>
      <p:ext uri="{BB962C8B-B14F-4D97-AF65-F5344CB8AC3E}">
        <p14:creationId xmlns:p14="http://schemas.microsoft.com/office/powerpoint/2010/main" val="3981679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36527"/>
            <a:ext cx="7886700" cy="713580"/>
          </a:xfrm>
        </p:spPr>
        <p:txBody>
          <a:bodyPr/>
          <a:lstStyle/>
          <a:p>
            <a:r>
              <a:rPr lang="en-US" dirty="0"/>
              <a:t>Model 21.1a vs. Model 19.1</a:t>
            </a:r>
          </a:p>
        </p:txBody>
      </p:sp>
      <p:sp>
        <p:nvSpPr>
          <p:cNvPr id="3" name="Content Placeholder 2"/>
          <p:cNvSpPr>
            <a:spLocks noGrp="1"/>
          </p:cNvSpPr>
          <p:nvPr>
            <p:ph idx="1"/>
          </p:nvPr>
        </p:nvSpPr>
        <p:spPr>
          <a:xfrm>
            <a:off x="378619" y="882649"/>
            <a:ext cx="7886700" cy="4351338"/>
          </a:xfrm>
        </p:spPr>
        <p:txBody>
          <a:bodyPr/>
          <a:lstStyle/>
          <a:p>
            <a:r>
              <a:rPr lang="en-US" dirty="0"/>
              <a:t>Addition of Age-0 beach seine index</a:t>
            </a:r>
          </a:p>
          <a:p>
            <a:pPr lvl="1"/>
            <a:r>
              <a:rPr lang="en-US" dirty="0"/>
              <a:t>Good fit to beach seine index</a:t>
            </a:r>
          </a:p>
        </p:txBody>
      </p:sp>
      <p:pic>
        <p:nvPicPr>
          <p:cNvPr id="6" name="Picture 5"/>
          <p:cNvPicPr>
            <a:picLocks noChangeAspect="1"/>
          </p:cNvPicPr>
          <p:nvPr/>
        </p:nvPicPr>
        <p:blipFill rotWithShape="1">
          <a:blip r:embed="rId2"/>
          <a:srcRect t="16326" r="4921" b="4607"/>
          <a:stretch/>
        </p:blipFill>
        <p:spPr>
          <a:xfrm>
            <a:off x="601667" y="2883691"/>
            <a:ext cx="7026266" cy="3595689"/>
          </a:xfrm>
          <a:prstGeom prst="rect">
            <a:avLst/>
          </a:prstGeom>
        </p:spPr>
      </p:pic>
    </p:spTree>
    <p:extLst>
      <p:ext uri="{BB962C8B-B14F-4D97-AF65-F5344CB8AC3E}">
        <p14:creationId xmlns:p14="http://schemas.microsoft.com/office/powerpoint/2010/main" val="1176341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401244" y="4044462"/>
            <a:ext cx="4572000" cy="2813538"/>
          </a:xfrm>
          <a:prstGeom prst="rect">
            <a:avLst/>
          </a:prstGeom>
        </p:spPr>
      </p:pic>
      <p:pic>
        <p:nvPicPr>
          <p:cNvPr id="8" name="Content Placeholder 7"/>
          <p:cNvPicPr>
            <a:picLocks noGrp="1" noChangeAspect="1"/>
          </p:cNvPicPr>
          <p:nvPr>
            <p:ph idx="1"/>
          </p:nvPr>
        </p:nvPicPr>
        <p:blipFill rotWithShape="1">
          <a:blip r:embed="rId3"/>
          <a:srcRect t="16231" b="18262"/>
          <a:stretch/>
        </p:blipFill>
        <p:spPr>
          <a:xfrm>
            <a:off x="4401244" y="2664619"/>
            <a:ext cx="4572000" cy="1843088"/>
          </a:xfrm>
          <a:prstGeom prst="rect">
            <a:avLst/>
          </a:prstGeom>
        </p:spPr>
      </p:pic>
      <p:pic>
        <p:nvPicPr>
          <p:cNvPr id="4" name="Picture 3"/>
          <p:cNvPicPr>
            <a:picLocks noChangeAspect="1"/>
          </p:cNvPicPr>
          <p:nvPr/>
        </p:nvPicPr>
        <p:blipFill>
          <a:blip r:embed="rId4"/>
          <a:stretch>
            <a:fillRect/>
          </a:stretch>
        </p:blipFill>
        <p:spPr>
          <a:xfrm>
            <a:off x="76581" y="4044462"/>
            <a:ext cx="4572000" cy="2813538"/>
          </a:xfrm>
          <a:prstGeom prst="rect">
            <a:avLst/>
          </a:prstGeom>
        </p:spPr>
      </p:pic>
      <p:pic>
        <p:nvPicPr>
          <p:cNvPr id="5" name="Picture 4"/>
          <p:cNvPicPr>
            <a:picLocks noChangeAspect="1"/>
          </p:cNvPicPr>
          <p:nvPr/>
        </p:nvPicPr>
        <p:blipFill rotWithShape="1">
          <a:blip r:embed="rId5"/>
          <a:srcRect t="16335" b="18665"/>
          <a:stretch/>
        </p:blipFill>
        <p:spPr>
          <a:xfrm>
            <a:off x="76581" y="2664619"/>
            <a:ext cx="4572000" cy="1828800"/>
          </a:xfrm>
          <a:prstGeom prst="rect">
            <a:avLst/>
          </a:prstGeom>
        </p:spPr>
      </p:pic>
      <p:sp>
        <p:nvSpPr>
          <p:cNvPr id="6" name="TextBox 5"/>
          <p:cNvSpPr txBox="1"/>
          <p:nvPr/>
        </p:nvSpPr>
        <p:spPr>
          <a:xfrm>
            <a:off x="628650" y="2701200"/>
            <a:ext cx="2264569" cy="369332"/>
          </a:xfrm>
          <a:prstGeom prst="rect">
            <a:avLst/>
          </a:prstGeom>
          <a:noFill/>
        </p:spPr>
        <p:txBody>
          <a:bodyPr wrap="square" rtlCol="0">
            <a:spAutoFit/>
          </a:bodyPr>
          <a:lstStyle/>
          <a:p>
            <a:r>
              <a:rPr lang="en-US" dirty="0"/>
              <a:t>Model19.1</a:t>
            </a:r>
          </a:p>
        </p:txBody>
      </p:sp>
      <p:sp>
        <p:nvSpPr>
          <p:cNvPr id="7" name="TextBox 6"/>
          <p:cNvSpPr txBox="1"/>
          <p:nvPr/>
        </p:nvSpPr>
        <p:spPr>
          <a:xfrm>
            <a:off x="516731" y="4530000"/>
            <a:ext cx="2264569" cy="369332"/>
          </a:xfrm>
          <a:prstGeom prst="rect">
            <a:avLst/>
          </a:prstGeom>
          <a:noFill/>
        </p:spPr>
        <p:txBody>
          <a:bodyPr wrap="square" rtlCol="0">
            <a:spAutoFit/>
          </a:bodyPr>
          <a:lstStyle/>
          <a:p>
            <a:r>
              <a:rPr lang="en-US" dirty="0"/>
              <a:t>Model21.1a</a:t>
            </a:r>
          </a:p>
        </p:txBody>
      </p:sp>
      <p:sp>
        <p:nvSpPr>
          <p:cNvPr id="10" name="TextBox 9"/>
          <p:cNvSpPr txBox="1"/>
          <p:nvPr/>
        </p:nvSpPr>
        <p:spPr>
          <a:xfrm>
            <a:off x="5697595" y="2331868"/>
            <a:ext cx="2226635" cy="369332"/>
          </a:xfrm>
          <a:prstGeom prst="rect">
            <a:avLst/>
          </a:prstGeom>
          <a:noFill/>
        </p:spPr>
        <p:txBody>
          <a:bodyPr wrap="none" rtlCol="0">
            <a:spAutoFit/>
          </a:bodyPr>
          <a:lstStyle/>
          <a:p>
            <a:r>
              <a:rPr lang="en-US" dirty="0"/>
              <a:t>Longline Survey Index</a:t>
            </a:r>
          </a:p>
        </p:txBody>
      </p:sp>
      <p:sp>
        <p:nvSpPr>
          <p:cNvPr id="11" name="TextBox 10"/>
          <p:cNvSpPr txBox="1"/>
          <p:nvPr/>
        </p:nvSpPr>
        <p:spPr>
          <a:xfrm>
            <a:off x="1142105" y="2331868"/>
            <a:ext cx="2687787" cy="369332"/>
          </a:xfrm>
          <a:prstGeom prst="rect">
            <a:avLst/>
          </a:prstGeom>
          <a:noFill/>
        </p:spPr>
        <p:txBody>
          <a:bodyPr wrap="none" rtlCol="0">
            <a:spAutoFit/>
          </a:bodyPr>
          <a:lstStyle/>
          <a:p>
            <a:r>
              <a:rPr lang="en-US" dirty="0"/>
              <a:t>Bottom Trawl Survey Index</a:t>
            </a:r>
          </a:p>
        </p:txBody>
      </p:sp>
      <p:sp>
        <p:nvSpPr>
          <p:cNvPr id="12" name="Oval 11"/>
          <p:cNvSpPr/>
          <p:nvPr/>
        </p:nvSpPr>
        <p:spPr>
          <a:xfrm>
            <a:off x="3286124" y="3020524"/>
            <a:ext cx="522336" cy="6084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275829" y="4858850"/>
            <a:ext cx="522336" cy="6084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00254" y="5364957"/>
            <a:ext cx="529480" cy="687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200254" y="3524251"/>
            <a:ext cx="529480" cy="687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829892" y="3374781"/>
            <a:ext cx="632641" cy="11186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29892" y="5217869"/>
            <a:ext cx="632641" cy="11186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171450" y="136527"/>
            <a:ext cx="7886700" cy="713580"/>
          </a:xfrm>
        </p:spPr>
        <p:txBody>
          <a:bodyPr/>
          <a:lstStyle/>
          <a:p>
            <a:r>
              <a:rPr lang="en-US" dirty="0"/>
              <a:t>Model 21.1a vs. Model 19.1</a:t>
            </a:r>
          </a:p>
        </p:txBody>
      </p:sp>
      <p:sp>
        <p:nvSpPr>
          <p:cNvPr id="21" name="Content Placeholder 2"/>
          <p:cNvSpPr txBox="1">
            <a:spLocks/>
          </p:cNvSpPr>
          <p:nvPr/>
        </p:nvSpPr>
        <p:spPr>
          <a:xfrm>
            <a:off x="378619" y="88264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Addition of Age-0 beach seine index</a:t>
            </a:r>
          </a:p>
          <a:p>
            <a:pPr lvl="1"/>
            <a:r>
              <a:rPr lang="en-US" dirty="0">
                <a:solidFill>
                  <a:schemeClr val="bg1">
                    <a:lumMod val="75000"/>
                  </a:schemeClr>
                </a:solidFill>
              </a:rPr>
              <a:t>Good fit to beach seine index</a:t>
            </a:r>
          </a:p>
          <a:p>
            <a:pPr lvl="1"/>
            <a:r>
              <a:rPr lang="en-US" dirty="0"/>
              <a:t>Poorer fit to all other survey indices</a:t>
            </a:r>
          </a:p>
        </p:txBody>
      </p:sp>
    </p:spTree>
    <p:extLst>
      <p:ext uri="{BB962C8B-B14F-4D97-AF65-F5344CB8AC3E}">
        <p14:creationId xmlns:p14="http://schemas.microsoft.com/office/powerpoint/2010/main" val="31803506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11417</TotalTime>
  <Words>2025</Words>
  <Application>Microsoft Office PowerPoint</Application>
  <PresentationFormat>On-screen Show (4:3)</PresentationFormat>
  <Paragraphs>536</Paragraphs>
  <Slides>40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Cambria Math</vt:lpstr>
      <vt:lpstr>Times New Roman</vt:lpstr>
      <vt:lpstr>Yu Mincho</vt:lpstr>
      <vt:lpstr>Office Theme</vt:lpstr>
      <vt:lpstr>Gulf of Alaska Pacific cod</vt:lpstr>
      <vt:lpstr>PowerPoint Presentation</vt:lpstr>
      <vt:lpstr>2020 Model 19.1 </vt:lpstr>
      <vt:lpstr>2020 Model 19.1 </vt:lpstr>
      <vt:lpstr>Model configurations</vt:lpstr>
      <vt:lpstr>Model configurations</vt:lpstr>
      <vt:lpstr>Age-0 Pacific cod beach seine index</vt:lpstr>
      <vt:lpstr>Model 21.1a vs. Model 19.1</vt:lpstr>
      <vt:lpstr>Model 21.1a vs. Model 19.1</vt:lpstr>
      <vt:lpstr>Model 21.1a vs. Model 19.1</vt:lpstr>
      <vt:lpstr>Model configurations</vt:lpstr>
      <vt:lpstr>Ecosystem links</vt:lpstr>
      <vt:lpstr>Growth</vt:lpstr>
      <vt:lpstr>PowerPoint Presentation</vt:lpstr>
      <vt:lpstr>PowerPoint Presentation</vt:lpstr>
      <vt:lpstr>Natural Mortality</vt:lpstr>
      <vt:lpstr>Natural Mortality</vt:lpstr>
      <vt:lpstr>Recruitment</vt:lpstr>
      <vt:lpstr>Recruitment</vt:lpstr>
      <vt:lpstr>Model configurations</vt:lpstr>
      <vt:lpstr>Model tuning</vt:lpstr>
      <vt:lpstr>Model tuning</vt:lpstr>
      <vt:lpstr>Model evaluation</vt:lpstr>
      <vt:lpstr>Likelihood components</vt:lpstr>
      <vt:lpstr>Model evaluation</vt:lpstr>
      <vt:lpstr>Model evaluation Environmental-link parameters</vt:lpstr>
      <vt:lpstr>Models 21.1 and 21.5 series fits to indices</vt:lpstr>
      <vt:lpstr>Model 21.1  and 21.5 series results</vt:lpstr>
      <vt:lpstr>Model 21.1  and 21.5 series results</vt:lpstr>
      <vt:lpstr>Summary</vt:lpstr>
      <vt:lpstr>New Data to be added for November</vt:lpstr>
      <vt:lpstr>Proposed models for November</vt:lpstr>
      <vt:lpstr>November model evaluation?</vt:lpstr>
      <vt:lpstr>2021 Fishery Performance (if time allows) </vt:lpstr>
      <vt:lpstr>Vessels participating in GOA Pacific cod fishery</vt:lpstr>
      <vt:lpstr>PowerPoint Presentation</vt:lpstr>
      <vt:lpstr>PowerPoint Presentation</vt:lpstr>
      <vt:lpstr>PowerPoint Presentation</vt:lpstr>
      <vt:lpstr>PowerPoint Presentation</vt:lpstr>
      <vt:lpstr>PowerPoint Presentation</vt:lpstr>
    </vt:vector>
  </TitlesOfParts>
  <Company>NOAA - Alaska Fisheries Science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Gulf of Alaska Pacific cod</dc:title>
  <dc:creator>Steve Barbeaux</dc:creator>
  <cp:lastModifiedBy>Steve Barbeaux</cp:lastModifiedBy>
  <cp:revision>38</cp:revision>
  <dcterms:created xsi:type="dcterms:W3CDTF">2021-09-10T16:39:07Z</dcterms:created>
  <dcterms:modified xsi:type="dcterms:W3CDTF">2021-09-18T19:03:48Z</dcterms:modified>
</cp:coreProperties>
</file>